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2" r:id="rId1"/>
    <p:sldMasterId id="2147484687" r:id="rId2"/>
  </p:sldMasterIdLst>
  <p:notesMasterIdLst>
    <p:notesMasterId r:id="rId52"/>
  </p:notesMasterIdLst>
  <p:handoutMasterIdLst>
    <p:handoutMasterId r:id="rId53"/>
  </p:handoutMasterIdLst>
  <p:sldIdLst>
    <p:sldId id="256" r:id="rId3"/>
    <p:sldId id="615" r:id="rId4"/>
    <p:sldId id="599" r:id="rId5"/>
    <p:sldId id="609" r:id="rId6"/>
    <p:sldId id="603" r:id="rId7"/>
    <p:sldId id="604" r:id="rId8"/>
    <p:sldId id="602" r:id="rId9"/>
    <p:sldId id="605" r:id="rId10"/>
    <p:sldId id="606" r:id="rId11"/>
    <p:sldId id="607" r:id="rId12"/>
    <p:sldId id="608" r:id="rId13"/>
    <p:sldId id="617" r:id="rId14"/>
    <p:sldId id="616" r:id="rId15"/>
    <p:sldId id="610" r:id="rId16"/>
    <p:sldId id="618" r:id="rId17"/>
    <p:sldId id="619" r:id="rId18"/>
    <p:sldId id="612" r:id="rId19"/>
    <p:sldId id="598" r:id="rId20"/>
    <p:sldId id="298" r:id="rId21"/>
    <p:sldId id="355" r:id="rId22"/>
    <p:sldId id="358" r:id="rId23"/>
    <p:sldId id="359" r:id="rId24"/>
    <p:sldId id="562" r:id="rId25"/>
    <p:sldId id="569" r:id="rId26"/>
    <p:sldId id="563" r:id="rId27"/>
    <p:sldId id="586" r:id="rId28"/>
    <p:sldId id="572" r:id="rId29"/>
    <p:sldId id="564" r:id="rId30"/>
    <p:sldId id="565" r:id="rId31"/>
    <p:sldId id="566" r:id="rId32"/>
    <p:sldId id="585" r:id="rId33"/>
    <p:sldId id="588" r:id="rId34"/>
    <p:sldId id="360" r:id="rId35"/>
    <p:sldId id="362" r:id="rId36"/>
    <p:sldId id="364" r:id="rId37"/>
    <p:sldId id="567" r:id="rId38"/>
    <p:sldId id="363" r:id="rId39"/>
    <p:sldId id="592" r:id="rId40"/>
    <p:sldId id="596" r:id="rId41"/>
    <p:sldId id="597" r:id="rId42"/>
    <p:sldId id="556" r:id="rId43"/>
    <p:sldId id="573" r:id="rId44"/>
    <p:sldId id="575" r:id="rId45"/>
    <p:sldId id="576" r:id="rId46"/>
    <p:sldId id="577" r:id="rId47"/>
    <p:sldId id="589" r:id="rId48"/>
    <p:sldId id="582" r:id="rId49"/>
    <p:sldId id="595" r:id="rId50"/>
    <p:sldId id="587" r:id="rId5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00CC00"/>
    <a:srgbClr val="FF990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07" autoAdjust="0"/>
    <p:restoredTop sz="90805" autoAdjust="0"/>
  </p:normalViewPr>
  <p:slideViewPr>
    <p:cSldViewPr>
      <p:cViewPr varScale="1">
        <p:scale>
          <a:sx n="119" d="100"/>
          <a:sy n="119" d="100"/>
        </p:scale>
        <p:origin x="90" y="19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9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2430"/>
    </p:cViewPr>
  </p:sorterViewPr>
  <p:notesViewPr>
    <p:cSldViewPr>
      <p:cViewPr varScale="1">
        <p:scale>
          <a:sx n="83" d="100"/>
          <a:sy n="83" d="100"/>
        </p:scale>
        <p:origin x="-32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8787878787878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3606060606060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8663376582579738E-17"/>
                  <c:y val="0.315151515151515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732675316515948E-16"/>
                  <c:y val="0.315151515151515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22810581</c:v>
                </c:pt>
                <c:pt idx="1">
                  <c:v>20124128</c:v>
                </c:pt>
                <c:pt idx="2">
                  <c:v>18438094</c:v>
                </c:pt>
                <c:pt idx="3">
                  <c:v>17250887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rgbClr val="0000FF"/>
              </a:solidFill>
              <a:round/>
            </a:ln>
            <a:effectLst/>
            <a:sp3d contourW="9525">
              <a:contourClr>
                <a:srgbClr val="0000FF"/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306060606060606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8663376582579738E-17"/>
                  <c:y val="0.321212121212121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22677663</c:v>
                </c:pt>
                <c:pt idx="1">
                  <c:v>16814188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126242</c:v>
                </c:pt>
                <c:pt idx="1">
                  <c:v>2379821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2"/>
              <c:layout>
                <c:manualLayout>
                  <c:x val="-1.3732675316515948E-16"/>
                  <c:y val="0.315151515151515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6179775280898875E-3"/>
                  <c:y val="0.351515151515151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6676</c:v>
                </c:pt>
                <c:pt idx="1">
                  <c:v>930120</c:v>
                </c:pt>
                <c:pt idx="2">
                  <c:v>18438094</c:v>
                </c:pt>
                <c:pt idx="3">
                  <c:v>17250887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9602288"/>
        <c:axId val="289602680"/>
        <c:axId val="0"/>
      </c:bar3DChart>
      <c:catAx>
        <c:axId val="289602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602680"/>
        <c:crosses val="autoZero"/>
        <c:auto val="1"/>
        <c:lblAlgn val="ctr"/>
        <c:lblOffset val="100"/>
        <c:noMultiLvlLbl val="0"/>
      </c:catAx>
      <c:valAx>
        <c:axId val="289602680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89602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7069945574998874E-17"/>
                  <c:y val="0.29532163742690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621973929236159E-3"/>
                  <c:y val="0.330409356725146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7243947858472998E-3"/>
                  <c:y val="0.307017543859649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7243947858472998E-3"/>
                  <c:y val="0.32748538011695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2026582</c:v>
                </c:pt>
                <c:pt idx="1">
                  <c:v>2078052</c:v>
                </c:pt>
                <c:pt idx="2">
                  <c:v>2063542.28</c:v>
                </c:pt>
                <c:pt idx="3">
                  <c:v>1885461.23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7069945574998874E-17"/>
                  <c:y val="0.292397660818713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621973929236499E-3"/>
                  <c:y val="0.283625730994152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2014548</c:v>
                </c:pt>
                <c:pt idx="1">
                  <c:v>1414527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12037</c:v>
                </c:pt>
                <c:pt idx="1">
                  <c:v>619039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2"/>
              <c:layout>
                <c:manualLayout>
                  <c:x val="-3.7243947858472998E-3"/>
                  <c:y val="0.307017543859649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286549707602339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0</c:v>
                </c:pt>
                <c:pt idx="1">
                  <c:v>44486</c:v>
                </c:pt>
                <c:pt idx="2">
                  <c:v>2063542.28</c:v>
                </c:pt>
                <c:pt idx="3">
                  <c:v>1885461.23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9603464"/>
        <c:axId val="289603856"/>
        <c:axId val="0"/>
      </c:bar3DChart>
      <c:catAx>
        <c:axId val="289603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603856"/>
        <c:crosses val="autoZero"/>
        <c:auto val="1"/>
        <c:lblAlgn val="ctr"/>
        <c:lblOffset val="100"/>
        <c:noMultiLvlLbl val="0"/>
      </c:catAx>
      <c:valAx>
        <c:axId val="289603856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89603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72988505747126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095238095238095E-3"/>
                  <c:y val="0.330459770114942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9047619047619048E-3"/>
                  <c:y val="0.295977011494252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290229885057471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8307559</c:v>
                </c:pt>
                <c:pt idx="1">
                  <c:v>6560104</c:v>
                </c:pt>
                <c:pt idx="2">
                  <c:v>5572892.4100000001</c:v>
                </c:pt>
                <c:pt idx="3">
                  <c:v>5091958.9400000004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9047619047619048E-3"/>
                  <c:y val="0.272988505747126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095238095238095E-3"/>
                  <c:y val="0.290229885057471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8234758</c:v>
                </c:pt>
                <c:pt idx="1">
                  <c:v>5692021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66164</c:v>
                </c:pt>
                <c:pt idx="1">
                  <c:v>772408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3132183908045976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047619047619048E-3"/>
                  <c:y val="0.307471264367816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6637</c:v>
                </c:pt>
                <c:pt idx="1">
                  <c:v>95676</c:v>
                </c:pt>
                <c:pt idx="2">
                  <c:v>5572892.4100000001</c:v>
                </c:pt>
                <c:pt idx="3">
                  <c:v>5091958.9400000004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89604640"/>
        <c:axId val="176472048"/>
        <c:axId val="0"/>
      </c:bar3DChart>
      <c:catAx>
        <c:axId val="289604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72048"/>
        <c:crosses val="autoZero"/>
        <c:auto val="1"/>
        <c:lblAlgn val="ctr"/>
        <c:lblOffset val="100"/>
        <c:noMultiLvlLbl val="0"/>
      </c:catAx>
      <c:valAx>
        <c:axId val="176472048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89604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937984496124031E-3"/>
                  <c:y val="0.300595238095238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5529305324706954E-17"/>
                  <c:y val="0.327380952380952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8759689922481331E-3"/>
                  <c:y val="0.315476190476190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937984496124031E-3"/>
                  <c:y val="0.288690476190476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8142151</c:v>
                </c:pt>
                <c:pt idx="1">
                  <c:v>7127808</c:v>
                </c:pt>
                <c:pt idx="2">
                  <c:v>6120513.8399999999</c:v>
                </c:pt>
                <c:pt idx="3">
                  <c:v>5592321.3499999996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3.8759689922480442E-3"/>
                  <c:y val="0.33928571428571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3035714285714285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dk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dk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8139894</c:v>
                </c:pt>
                <c:pt idx="1">
                  <c:v>6623343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2218000</c:v>
                </c:pt>
                <c:pt idx="1">
                  <c:v>466375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2"/>
              <c:layout>
                <c:manualLayout>
                  <c:x val="0"/>
                  <c:y val="0.3154761904761904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937984496124031E-3"/>
                  <c:y val="0.3244047619047619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40</c:v>
                </c:pt>
                <c:pt idx="1">
                  <c:v>38080</c:v>
                </c:pt>
                <c:pt idx="2">
                  <c:v>6120513.8399999999</c:v>
                </c:pt>
                <c:pt idx="3">
                  <c:v>5592321.3499999996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3646184"/>
        <c:axId val="293646576"/>
        <c:axId val="0"/>
      </c:bar3DChart>
      <c:catAx>
        <c:axId val="293646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646576"/>
        <c:crosses val="autoZero"/>
        <c:auto val="1"/>
        <c:lblAlgn val="ctr"/>
        <c:lblOffset val="100"/>
        <c:noMultiLvlLbl val="0"/>
      </c:catAx>
      <c:valAx>
        <c:axId val="293646576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93646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96296296296296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4331688291289869E-17"/>
                  <c:y val="0.320987654320987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68518518518518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25925925925925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617542</c:v>
                </c:pt>
                <c:pt idx="1">
                  <c:v>677020</c:v>
                </c:pt>
                <c:pt idx="2">
                  <c:v>1000000</c:v>
                </c:pt>
                <c:pt idx="3">
                  <c:v>1000000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962962962962963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596543</c:v>
                </c:pt>
                <c:pt idx="1">
                  <c:v>38752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21000</c:v>
                </c:pt>
                <c:pt idx="1">
                  <c:v>19798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1"/>
              <c:layout>
                <c:manualLayout>
                  <c:x val="0"/>
                  <c:y val="0.296296296296296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9320987654320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7453183520599251E-3"/>
                  <c:y val="0.29320987654320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0</c:v>
                </c:pt>
                <c:pt idx="1">
                  <c:v>618470</c:v>
                </c:pt>
                <c:pt idx="2">
                  <c:v>1000000</c:v>
                </c:pt>
                <c:pt idx="3">
                  <c:v>1000000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3647360"/>
        <c:axId val="293647752"/>
        <c:axId val="0"/>
      </c:bar3DChart>
      <c:catAx>
        <c:axId val="29364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647752"/>
        <c:crosses val="autoZero"/>
        <c:auto val="1"/>
        <c:lblAlgn val="ctr"/>
        <c:lblOffset val="100"/>
        <c:noMultiLvlLbl val="0"/>
      </c:catAx>
      <c:valAx>
        <c:axId val="293647752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9364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3.7878787878787706E-3"/>
                  <c:y val="0.364197530864197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93939393939394E-3"/>
                  <c:y val="0.36728395061728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53968253968253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22222222222222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996587</c:v>
                </c:pt>
                <c:pt idx="1">
                  <c:v>1000000</c:v>
                </c:pt>
                <c:pt idx="2">
                  <c:v>1000000</c:v>
                </c:pt>
                <c:pt idx="3">
                  <c:v>1000000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/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3.787878787878788E-3"/>
                  <c:y val="0.3672839506172839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362433862433862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971765</c:v>
                </c:pt>
                <c:pt idx="1">
                  <c:v>900162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3.7878787878787533E-3"/>
                  <c:y val="-3.08641975308653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24822</c:v>
                </c:pt>
                <c:pt idx="1">
                  <c:v>70346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004753761504512E-3"/>
                  <c:y val="0.253968253968253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002376880752256E-3"/>
                  <c:y val="0.206349206349206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0</c:v>
                </c:pt>
                <c:pt idx="1">
                  <c:v>29542</c:v>
                </c:pt>
                <c:pt idx="2">
                  <c:v>1000000</c:v>
                </c:pt>
                <c:pt idx="3">
                  <c:v>1000000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3648536"/>
        <c:axId val="293648928"/>
        <c:axId val="0"/>
      </c:bar3DChart>
      <c:catAx>
        <c:axId val="293648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648928"/>
        <c:crosses val="autoZero"/>
        <c:auto val="1"/>
        <c:lblAlgn val="ctr"/>
        <c:lblOffset val="100"/>
        <c:noMultiLvlLbl val="0"/>
      </c:catAx>
      <c:valAx>
        <c:axId val="293648928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93648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3.5842293906810036E-3"/>
                  <c:y val="0.3458799546906337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overflow" horzOverflow="overflow" vert="horz" wrap="square" lIns="38100" tIns="19050" rIns="38100" bIns="19050" anchor="ctr" anchorCtr="0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-3.5842293906810036E-3"/>
                  <c:y val="0.34011528877912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921146953406332E-3"/>
                  <c:y val="0.334350622867612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7921146953405018E-3"/>
                  <c:y val="0.342997621734878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Sheet1!$B$2:$B$5</c:f>
              <c:numCache>
                <c:formatCode>_("$"* #,##0.00_);_("$"* \(#,##0.00\);_("$"* "-"??_);_(@_)</c:formatCode>
                <c:ptCount val="4"/>
                <c:pt idx="0">
                  <c:v>2110665</c:v>
                </c:pt>
                <c:pt idx="1">
                  <c:v>1967201</c:v>
                </c:pt>
                <c:pt idx="2">
                  <c:v>1967201</c:v>
                </c:pt>
                <c:pt idx="3">
                  <c:v>1967201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5.3763440860215058E-3"/>
                  <c:y val="0.3458799546906337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842293906810695E-3"/>
                  <c:y val="0.2449983012391989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B88F8141-1876-4B42-90EF-9AF1F42068F9}" type="VALUE">
                      <a:rPr lang="en-US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Sheet1!$C$2:$C$5</c:f>
              <c:numCache>
                <c:formatCode>_("$"* #,##0.00_);_("$"* \(#,##0.00\);_("$"* "-"??_);_(@_)</c:formatCode>
                <c:ptCount val="4"/>
                <c:pt idx="0">
                  <c:v>2110665</c:v>
                </c:pt>
                <c:pt idx="1">
                  <c:v>788997</c:v>
                </c:pt>
                <c:pt idx="2">
                  <c:v>122938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2"/>
              <c:layout>
                <c:manualLayout>
                  <c:x val="-5.3763440860215058E-3"/>
                  <c:y val="0.328585956956102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Sheet1!$D$2:$D$5</c:f>
              <c:numCache>
                <c:formatCode>_("$"* #,##0.00_);_("$"* \(#,##0.00\);_("$"* "-"??_);_(@_)</c:formatCode>
                <c:ptCount val="4"/>
                <c:pt idx="0">
                  <c:v>0</c:v>
                </c:pt>
                <c:pt idx="1">
                  <c:v>18912</c:v>
                </c:pt>
                <c:pt idx="2">
                  <c:v>1415708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fld id="{C998B659-8A6F-49BD-8999-E41651844D0D}" type="VALUE">
                      <a:rPr lang="en-US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"/>
                  <c:y val="0.288233295575528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FFY 2012</c:v>
                </c:pt>
                <c:pt idx="1">
                  <c:v>FFY 2013</c:v>
                </c:pt>
                <c:pt idx="2">
                  <c:v>FFY 2014</c:v>
                </c:pt>
                <c:pt idx="3">
                  <c:v>FFY 2015</c:v>
                </c:pt>
              </c:strCache>
            </c:strRef>
          </c:cat>
          <c:val>
            <c:numRef>
              <c:f>Sheet1!$E$2:$E$5</c:f>
              <c:numCache>
                <c:formatCode>_("$"* #,##0.00_);_("$"* \(#,##0.00\);_("$"* "-"??_);_(@_)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428555</c:v>
                </c:pt>
                <c:pt idx="3">
                  <c:v>1967201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1895304"/>
        <c:axId val="291895696"/>
        <c:axId val="0"/>
      </c:bar3DChart>
      <c:catAx>
        <c:axId val="291895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895696"/>
        <c:crosses val="autoZero"/>
        <c:auto val="1"/>
        <c:lblAlgn val="ctr"/>
        <c:lblOffset val="100"/>
        <c:noMultiLvlLbl val="0"/>
      </c:catAx>
      <c:valAx>
        <c:axId val="291895696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91895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Allotment</c:v>
                </c:pt>
              </c:strCache>
            </c:strRef>
          </c:tx>
          <c:spPr>
            <a:solidFill>
              <a:srgbClr val="00CC00">
                <a:alpha val="85000"/>
              </a:srgb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7.6628352490421452E-3"/>
                  <c:y val="0.358987788528229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157088122605363E-3"/>
                  <c:y val="0.376788835893265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FFY 2013</c:v>
                </c:pt>
                <c:pt idx="1">
                  <c:v>FFY 2014</c:v>
                </c:pt>
                <c:pt idx="2">
                  <c:v>FFY 2015</c:v>
                </c:pt>
              </c:strCache>
            </c:strRef>
          </c:cat>
          <c:val>
            <c:numRef>
              <c:f>Sheet1!$B$2:$B$4</c:f>
              <c:numCache>
                <c:formatCode>_("$"* #,##0.00_);_("$"* \(#,##0.00\);_("$"* "-"??_);_(@_)</c:formatCode>
                <c:ptCount val="3"/>
                <c:pt idx="0">
                  <c:v>8874261</c:v>
                </c:pt>
                <c:pt idx="1">
                  <c:v>8959778</c:v>
                </c:pt>
                <c:pt idx="2">
                  <c:v>1655408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0000FF">
                <a:alpha val="85000"/>
              </a:srgb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323385693798157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314176245210726E-3"/>
                  <c:y val="0.30855148766062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FFY 2013</c:v>
                </c:pt>
                <c:pt idx="1">
                  <c:v>FFY 2014</c:v>
                </c:pt>
                <c:pt idx="2">
                  <c:v>FFY 2015</c:v>
                </c:pt>
              </c:strCache>
            </c:strRef>
          </c:cat>
          <c:val>
            <c:numRef>
              <c:f>Sheet1!$C$2:$C$4</c:f>
              <c:numCache>
                <c:formatCode>_("$"* #,##0.00_);_("$"* \(#,##0.00\);_("$"* "-"??_);_(@_)</c:formatCode>
                <c:ptCount val="3"/>
                <c:pt idx="0">
                  <c:v>8464127</c:v>
                </c:pt>
                <c:pt idx="1">
                  <c:v>7032072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Encumbrances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FFY 2013</c:v>
                </c:pt>
                <c:pt idx="1">
                  <c:v>FFY 2014</c:v>
                </c:pt>
                <c:pt idx="2">
                  <c:v>FFY 2015</c:v>
                </c:pt>
              </c:strCache>
            </c:strRef>
          </c:cat>
          <c:val>
            <c:numRef>
              <c:f>Sheet1!$D$2:$D$4</c:f>
              <c:numCache>
                <c:formatCode>_("$"* #,##0.00_);_("$"* \(#,##0.00\);_("$"* "-"??_);_(@_)</c:formatCode>
                <c:ptCount val="3"/>
                <c:pt idx="0">
                  <c:v>398381</c:v>
                </c:pt>
                <c:pt idx="1">
                  <c:v>734549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Unexpended Balance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FFY 2013</c:v>
                </c:pt>
                <c:pt idx="1">
                  <c:v>FFY 2014</c:v>
                </c:pt>
                <c:pt idx="2">
                  <c:v>FFY 2015</c:v>
                </c:pt>
              </c:strCache>
            </c:strRef>
          </c:cat>
          <c:val>
            <c:numRef>
              <c:f>Sheet1!$E$2:$E$4</c:f>
              <c:numCache>
                <c:formatCode>_("$"* #,##0.00_);_("$"* \(#,##0.00\);_("$"* "-"??_);_(@_)</c:formatCode>
                <c:ptCount val="3"/>
                <c:pt idx="0">
                  <c:v>11757</c:v>
                </c:pt>
                <c:pt idx="1">
                  <c:v>1193157</c:v>
                </c:pt>
                <c:pt idx="2">
                  <c:v>1655408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5740640"/>
        <c:axId val="295741032"/>
        <c:axId val="0"/>
      </c:bar3DChart>
      <c:catAx>
        <c:axId val="29574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741032"/>
        <c:crosses val="autoZero"/>
        <c:auto val="1"/>
        <c:lblAlgn val="ctr"/>
        <c:lblOffset val="100"/>
        <c:noMultiLvlLbl val="0"/>
      </c:catAx>
      <c:valAx>
        <c:axId val="295741032"/>
        <c:scaling>
          <c:orientation val="minMax"/>
        </c:scaling>
        <c:delete val="1"/>
        <c:axPos val="l"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29574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7279464-64A2-45E3-87ED-EBE121D90826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CEC6B8-D24A-4C39-A62E-95A3580566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133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941715-5FA1-4D35-8527-B5BC8E86AA5A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635AD4B-D25F-475B-A60E-E2F0CDACAF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557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5B1214-483C-4EB7-AE05-41DF71618FAF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525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1AF04C-99F6-447B-9F71-87BEF0067313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55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C8F89D-BBEF-4577-AC5E-73495AA0312A}" type="slidenum">
              <a:rPr lang="en-US" altLang="en-US" smtClean="0">
                <a:latin typeface="Calibri" panose="020F0502020204030204" pitchFamily="34" charset="0"/>
              </a:rPr>
              <a:pPr/>
              <a:t>14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951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As time progresses, we can prove to USDE that we are doin what we should be doing.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9C84DD-4E32-4890-8514-7CA6C23EEA7F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90375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24DD888-9F8A-4DA4-8226-D2237541775E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11233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r>
              <a:rPr lang="en-US" altLang="en-US" smtClean="0"/>
              <a:t>All other information is left blank because it automatically rolls up from the other worksheets</a:t>
            </a:r>
          </a:p>
          <a:p>
            <a:pPr marL="228600" indent="-228600">
              <a:buFontTx/>
              <a:buAutoNum type="arabicPeriod"/>
            </a:pPr>
            <a:r>
              <a:rPr lang="en-US" altLang="en-US" smtClean="0"/>
              <a:t>Color coding according to grant years, DO NOT USE THE OLD BUDGET WORKBOOKS!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6DC810D-6D46-42A5-B9E9-70C9BA6D3EB9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17258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5AD4B-D25F-475B-A60E-E2F0CDACAF89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66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BD6FB3-0D2E-4D6C-A7C0-FAFEC33CC3E4}" type="slidenum">
              <a:rPr lang="en-US" altLang="en-US" smtClean="0">
                <a:latin typeface="Calibri" panose="020F0502020204030204" pitchFamily="34" charset="0"/>
              </a:rPr>
              <a:pPr/>
              <a:t>36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30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35AD4B-D25F-475B-A60E-E2F0CDACAF89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23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360DB-4303-4CB2-BD6E-E1E709ED5914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6088-DA60-40FB-A6A9-899174258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28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9CCC3-4ABB-4D28-88E3-59EF61F4B1DB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51F09-3811-485C-A939-46E9E48E37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319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8CE12-6A17-496D-BD51-766CE69D3EED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81831-790F-4F01-80E1-0026FC64A4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796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22B2-8D25-4144-A07F-75F96D88D9E7}" type="datetime1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5C0-B978-4498-880F-EE689DB1D2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672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6D784-C42F-47D2-81C3-F968562B6C3F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40BE-E74C-4409-A801-5E4721BC80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458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E2C1-726E-4609-9F89-2CF532537E4D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3BF31-3EE7-436D-9974-4092B849C1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15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F1C10-02CF-4F21-BE0F-6A922BEFDABE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AEE79-690D-4F4B-9ACD-1B11E5082C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592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2A73-B66F-4D75-82CE-AB8A2EA5BC20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650AA-60CC-4ECA-B630-4E9B50E9FB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018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6BE46-C0C7-47A6-A4F9-3D362205CA9C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4B52-D92B-44BE-9270-118E742FF6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27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2838F-8181-4F4E-BC06-20B251EB9AF2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BF30-A7EB-4F20-95F2-1CAC317EA2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075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628B6-C979-4A82-B28B-CA0B810BA8E5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F2295-70AD-41D4-83D9-06F0002ABE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089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5A164-AE24-415C-90AE-4F453C4E8396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FA6F4-2F93-42DD-A336-B0A8BAC6D7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12783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6B6D2-96D2-440E-990B-42C6D5F73F9A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C660B-69E2-487F-BE5B-1D4537C67D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522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F70A-B0A4-40E2-8E2B-641E79056DB7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281B-1B4C-415B-AC5D-EC330E3939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877877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 smtClean="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 smtClean="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6D3C-DE80-4684-88B2-BA80A84D663C}" type="datetime1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FE952-9EA2-4650-9B5A-93FA35B32A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9582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8ED76-9C7C-4334-B0D3-401803CE0C7D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A7F9F-E794-465F-B2E4-D0A04DD512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301251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 smtClean="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 smtClean="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6D3C-DE80-4684-88B2-BA80A84D663C}" type="datetime1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5574-2DE6-4D62-A746-BF110471F2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370341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198C3-C31B-4D6B-A6C9-EF71406AAEBB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27362-C616-4ADB-BE49-46A4E7C887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547653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DD9A1-2F15-4F60-95F7-9A3147FEFDE4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4F10B-913C-40BC-868E-830C806661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2413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08FC7-2BEC-454C-A2CE-1543C3223EBF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D8318-FE5B-4C6E-AE98-5DB79EEC10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14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754D9-67C6-4C21-B65A-924A1680F5C4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D5F66-4003-4269-A878-BD335E2F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71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26F76-9E6C-47F8-8E30-10EEBACD7D6C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794EF-23DD-4211-AC9B-F0B56798E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32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C1F6-395B-4313-B31D-89C5DFECA87D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785EC-FC25-4185-9C7A-71DB114AF0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15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57038-3753-4666-A8D6-03F4509FB73F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C0490-2997-4C37-9CB8-D13ACEA963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59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378B-AC38-4736-8DDE-73C1D4ED33D2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58897-242F-4E19-94CE-64583B5D3A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4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04BF7-7AD2-46C4-90A7-16AF424182FF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5593-1C1C-41A4-B822-69C5B52CC1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0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5F23-A63C-440A-B83A-42EA7AC444C2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A5CE8-0F60-4E16-BA30-0563A4C169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506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0EF6E9A-E20B-4184-990D-1091B3C5C70E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A4F4024-3AE2-482D-90A7-F133EDEE44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7" r:id="rId1"/>
    <p:sldLayoutId id="2147484828" r:id="rId2"/>
    <p:sldLayoutId id="2147484829" r:id="rId3"/>
    <p:sldLayoutId id="2147484830" r:id="rId4"/>
    <p:sldLayoutId id="2147484831" r:id="rId5"/>
    <p:sldLayoutId id="2147484832" r:id="rId6"/>
    <p:sldLayoutId id="2147484833" r:id="rId7"/>
    <p:sldLayoutId id="2147484834" r:id="rId8"/>
    <p:sldLayoutId id="2147484835" r:id="rId9"/>
    <p:sldLayoutId id="2147484836" r:id="rId10"/>
    <p:sldLayoutId id="21474848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99BDA9-E9F3-4EBC-A9DC-2018962BFD23}" type="datetimeFigureOut">
              <a:rPr lang="en-US"/>
              <a:pPr>
                <a:defRPr/>
              </a:pPr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2816A53-AA24-4541-9274-6ABEF34C1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1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52" r:id="rId11"/>
    <p:sldLayoutId id="2147484847" r:id="rId12"/>
    <p:sldLayoutId id="2147484853" r:id="rId13"/>
    <p:sldLayoutId id="2147484848" r:id="rId14"/>
    <p:sldLayoutId id="2147484849" r:id="rId15"/>
    <p:sldLayoutId id="214748485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1219200"/>
            <a:ext cx="7848600" cy="2133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268" name="Subtitle 2"/>
          <p:cNvSpPr>
            <a:spLocks noGrp="1"/>
          </p:cNvSpPr>
          <p:nvPr>
            <p:ph type="subTitle" idx="1"/>
          </p:nvPr>
        </p:nvSpPr>
        <p:spPr>
          <a:xfrm>
            <a:off x="304800" y="1766888"/>
            <a:ext cx="7010400" cy="3068637"/>
          </a:xfrm>
        </p:spPr>
        <p:txBody>
          <a:bodyPr rtlCol="0">
            <a:normAutofit fontScale="70000" lnSpcReduction="20000"/>
          </a:bodyPr>
          <a:lstStyle/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6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 Grants Management Fiscal Review Meeting</a:t>
            </a: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900" b="1" dirty="0" smtClean="0">
                <a:solidFill>
                  <a:srgbClr val="C00000"/>
                </a:solidFill>
              </a:rPr>
              <a:t>November 9, 2015 - St. Thomas </a:t>
            </a: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900" b="1" dirty="0" smtClean="0">
                <a:solidFill>
                  <a:srgbClr val="C00000"/>
                </a:solidFill>
              </a:rPr>
              <a:t>November 12, 2015 - St. Croix</a:t>
            </a: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900" b="1" dirty="0" smtClean="0">
                <a:solidFill>
                  <a:srgbClr val="C00000"/>
                </a:solidFill>
              </a:rPr>
              <a:t>Curriculum Center</a:t>
            </a: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900" b="1" dirty="0" smtClean="0">
                <a:solidFill>
                  <a:srgbClr val="C00000"/>
                </a:solidFill>
              </a:rPr>
              <a:t>St. Thomas, Virgin Islands </a:t>
            </a:r>
          </a:p>
          <a:p>
            <a:pPr marL="26988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900" b="1" dirty="0" smtClean="0">
                <a:solidFill>
                  <a:srgbClr val="C00000"/>
                </a:solidFill>
              </a:rPr>
              <a:t>St. Croix, Virgin Islands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36100"/>
            <a:ext cx="1371600" cy="1381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1371600" y="4803775"/>
            <a:ext cx="6629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tx1"/>
                </a:solidFill>
                <a:latin typeface="Gill Sans MT" panose="020B0502020104020203" pitchFamily="34" charset="0"/>
              </a:rPr>
              <a:t>Presenters: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tx1"/>
                </a:solidFill>
                <a:latin typeface="Gill Sans MT" panose="020B0502020104020203" pitchFamily="34" charset="0"/>
              </a:rPr>
              <a:t>Maria Melendez-Tirado, Director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tx1"/>
                </a:solidFill>
                <a:latin typeface="Gill Sans MT" panose="020B0502020104020203" pitchFamily="34" charset="0"/>
              </a:rPr>
              <a:t>Keisha E. Culpepper-Smith, Federal Grants Manager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tx1"/>
                </a:solidFill>
                <a:latin typeface="Gill Sans MT" panose="020B0502020104020203" pitchFamily="34" charset="0"/>
              </a:rPr>
              <a:t>Cynthia Benjamin, Federal Grants Manager</a:t>
            </a:r>
          </a:p>
        </p:txBody>
      </p:sp>
      <p:pic>
        <p:nvPicPr>
          <p:cNvPr id="8198" name="Picture 1" descr="Logo_Vide_H-hi-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62" b="31880"/>
          <a:stretch>
            <a:fillRect/>
          </a:stretch>
        </p:blipFill>
        <p:spPr bwMode="auto">
          <a:xfrm>
            <a:off x="-152400" y="-166688"/>
            <a:ext cx="8135938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1"/>
          <p:cNvSpPr>
            <a:spLocks noGrp="1"/>
          </p:cNvSpPr>
          <p:nvPr>
            <p:ph type="title"/>
          </p:nvPr>
        </p:nvSpPr>
        <p:spPr>
          <a:xfrm>
            <a:off x="0" y="229394"/>
            <a:ext cx="8458200" cy="102076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Career and Technical Education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418689"/>
              </p:ext>
            </p:extLst>
          </p:nvPr>
        </p:nvGraphicFramePr>
        <p:xfrm>
          <a:off x="298174" y="1066800"/>
          <a:ext cx="6902224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1CA3AB-BA15-4A4B-9086-88A65690943F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9144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en-US" altLang="en-US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 Community Learning Centers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938076"/>
              </p:ext>
            </p:extLst>
          </p:nvPr>
        </p:nvGraphicFramePr>
        <p:xfrm>
          <a:off x="457200" y="1260021"/>
          <a:ext cx="6781800" cy="434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CEC2423-31A0-4E52-9EAB-1F63DC9C326D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/>
          <p:cNvSpPr>
            <a:spLocks noGrp="1"/>
          </p:cNvSpPr>
          <p:nvPr>
            <p:ph type="title"/>
          </p:nvPr>
        </p:nvSpPr>
        <p:spPr>
          <a:xfrm>
            <a:off x="304800" y="381000"/>
            <a:ext cx="6858000" cy="914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 – Special Education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332407"/>
              </p:ext>
            </p:extLst>
          </p:nvPr>
        </p:nvGraphicFramePr>
        <p:xfrm>
          <a:off x="609600" y="1143000"/>
          <a:ext cx="6629400" cy="4280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4A1DD8-5B63-4590-BCF6-FA6BA8095337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1"/>
          <p:cNvSpPr>
            <a:spLocks noGrp="1"/>
          </p:cNvSpPr>
          <p:nvPr>
            <p:ph type="title"/>
          </p:nvPr>
        </p:nvSpPr>
        <p:spPr>
          <a:xfrm>
            <a:off x="304800" y="609600"/>
            <a:ext cx="6858000" cy="914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Grants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79035"/>
              </p:ext>
            </p:extLst>
          </p:nvPr>
        </p:nvGraphicFramePr>
        <p:xfrm>
          <a:off x="533401" y="1752599"/>
          <a:ext cx="7543801" cy="4190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3920"/>
                <a:gridCol w="1229968"/>
                <a:gridCol w="1147969"/>
                <a:gridCol w="1065972"/>
                <a:gridCol w="1065972"/>
              </a:tblGrid>
              <a:tr h="3846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Program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Allotment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Expenditures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Encumbrances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Unexpended Balance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61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Striving Readers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  1,045,863.00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  </a:t>
                      </a:r>
                      <a:r>
                        <a:rPr lang="en-US" sz="1100" u="none" strike="noStrike" dirty="0">
                          <a:effectLst/>
                        </a:rPr>
                        <a:t>853,050.00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</a:t>
                      </a:r>
                      <a:r>
                        <a:rPr lang="en-US" sz="1100" u="none" strike="noStrike" dirty="0">
                          <a:effectLst/>
                        </a:rPr>
                        <a:t>118,000.00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  </a:t>
                      </a:r>
                      <a:r>
                        <a:rPr lang="en-US" sz="1100" u="none" strike="noStrike" dirty="0">
                          <a:effectLst/>
                        </a:rPr>
                        <a:t>74,813.00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</a:tr>
              <a:tr h="761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Territories and Freely Associated States (TFASEG)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  2,948,453.00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1,869,385.00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</a:t>
                      </a:r>
                      <a:r>
                        <a:rPr lang="en-US" sz="1100" u="none" strike="noStrike" dirty="0">
                          <a:effectLst/>
                        </a:rPr>
                        <a:t>180,292.00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</a:t>
                      </a:r>
                      <a:r>
                        <a:rPr lang="en-US" sz="1100" u="none" strike="noStrike" dirty="0">
                          <a:effectLst/>
                        </a:rPr>
                        <a:t>898,775.00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</a:tr>
              <a:tr h="761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VI Virtual Information Systems (VIVIS)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  2,606,687.00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  </a:t>
                      </a:r>
                      <a:r>
                        <a:rPr lang="en-US" sz="1100" u="none" strike="noStrike" dirty="0">
                          <a:effectLst/>
                        </a:rPr>
                        <a:t>391,835.00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  </a:t>
                      </a:r>
                      <a:r>
                        <a:rPr lang="en-US" sz="1100" u="none" strike="noStrike" dirty="0">
                          <a:effectLst/>
                        </a:rPr>
                        <a:t>46,951.00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</a:t>
                      </a:r>
                      <a:r>
                        <a:rPr lang="en-US" sz="1100" u="none" strike="noStrike" dirty="0">
                          <a:effectLst/>
                        </a:rPr>
                        <a:t>2,167,901.00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</a:tr>
              <a:tr h="761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Improving Education through Positive Climate (PBIS)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 $   1,462,614.00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    </a:t>
                      </a:r>
                      <a:r>
                        <a:rPr lang="en-US" sz="1100" u="none" strike="noStrike" dirty="0">
                          <a:effectLst/>
                        </a:rPr>
                        <a:t>38,410.00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  </a:t>
                      </a:r>
                      <a:r>
                        <a:rPr lang="en-US" sz="1100" u="none" strike="noStrike" dirty="0">
                          <a:effectLst/>
                        </a:rPr>
                        <a:t>86,127.00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</a:t>
                      </a:r>
                      <a:r>
                        <a:rPr lang="en-US" sz="1100" u="none" strike="noStrike" dirty="0">
                          <a:effectLst/>
                        </a:rPr>
                        <a:t>1,338,076.00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</a:tr>
              <a:tr h="761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Advanced Placement Test Fees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  </a:t>
                      </a:r>
                      <a:r>
                        <a:rPr lang="en-US" sz="1100" u="none" strike="noStrike" dirty="0" smtClean="0">
                          <a:effectLst/>
                        </a:rPr>
                        <a:t>     </a:t>
                      </a:r>
                      <a:r>
                        <a:rPr lang="en-US" sz="1100" u="none" strike="noStrike" dirty="0">
                          <a:effectLst/>
                        </a:rPr>
                        <a:t>13,623.00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$                    </a:t>
                      </a:r>
                      <a:r>
                        <a:rPr lang="en-US" sz="1100" u="none" strike="noStrike" dirty="0">
                          <a:effectLst/>
                        </a:rPr>
                        <a:t>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               </a:t>
                      </a:r>
                      <a:r>
                        <a:rPr lang="en-US" sz="1100" u="none" strike="noStrike" dirty="0">
                          <a:effectLst/>
                        </a:rPr>
                        <a:t>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$ </a:t>
                      </a:r>
                      <a:r>
                        <a:rPr lang="en-US" sz="1100" u="none" strike="noStrike" dirty="0" smtClean="0">
                          <a:effectLst/>
                        </a:rPr>
                        <a:t>    </a:t>
                      </a:r>
                      <a:r>
                        <a:rPr lang="en-US" sz="1100" u="none" strike="noStrike" dirty="0">
                          <a:effectLst/>
                        </a:rPr>
                        <a:t>13,623.00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08" y="228600"/>
            <a:ext cx="14478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93275F-0E54-43E8-AF71-7C0120C2A355}" type="slidenum"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3850" y="1066800"/>
            <a:ext cx="7010400" cy="5638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anose="020F0502020204030204" pitchFamily="34" charset="0"/>
              </a:rPr>
              <a:t>Late </a:t>
            </a:r>
            <a:r>
              <a:rPr lang="en-US" sz="2800" dirty="0" smtClean="0">
                <a:latin typeface="Calibri" panose="020F0502020204030204" pitchFamily="34" charset="0"/>
              </a:rPr>
              <a:t>receipt of approved application </a:t>
            </a:r>
            <a:r>
              <a:rPr lang="en-US" sz="2800" i="1" dirty="0" smtClean="0">
                <a:latin typeface="Calibri" panose="020F0502020204030204" pitchFamily="34" charset="0"/>
              </a:rPr>
              <a:t>(to include carryover plans) </a:t>
            </a:r>
            <a:r>
              <a:rPr lang="en-US" sz="2800" dirty="0" smtClean="0">
                <a:latin typeface="Calibri" panose="020F0502020204030204" pitchFamily="34" charset="0"/>
              </a:rPr>
              <a:t>from USDE</a:t>
            </a:r>
            <a:endParaRPr lang="en-US" sz="2800" dirty="0">
              <a:latin typeface="Calibri" panose="020F0502020204030204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000" dirty="0">
              <a:latin typeface="Calibri" panose="020F0502020204030204" pitchFamily="34" charset="0"/>
            </a:endParaRP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anose="020F0502020204030204" pitchFamily="34" charset="0"/>
              </a:rPr>
              <a:t>Special conditions </a:t>
            </a:r>
            <a:r>
              <a:rPr lang="en-US" sz="2800" dirty="0" smtClean="0">
                <a:latin typeface="Calibri" panose="020F0502020204030204" pitchFamily="34" charset="0"/>
              </a:rPr>
              <a:t>on grant </a:t>
            </a:r>
            <a:r>
              <a:rPr lang="en-US" sz="2800" dirty="0">
                <a:latin typeface="Calibri" panose="020F0502020204030204" pitchFamily="34" charset="0"/>
              </a:rPr>
              <a:t>awards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dirty="0">
              <a:latin typeface="Calibri" panose="020F0502020204030204" pitchFamily="34" charset="0"/>
            </a:endParaRP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Timely procurement </a:t>
            </a:r>
            <a:r>
              <a:rPr lang="en-US" sz="2800" dirty="0">
                <a:latin typeface="Calibri" panose="020F0502020204030204" pitchFamily="34" charset="0"/>
              </a:rPr>
              <a:t>of goods and services in accordance with the approved Grant Application </a:t>
            </a:r>
            <a:r>
              <a:rPr lang="en-US" sz="2800" i="1" dirty="0" smtClean="0">
                <a:latin typeface="Calibri" panose="020F0502020204030204" pitchFamily="34" charset="0"/>
              </a:rPr>
              <a:t>(to </a:t>
            </a:r>
            <a:r>
              <a:rPr lang="en-US" sz="2800" i="1" dirty="0">
                <a:latin typeface="Calibri" panose="020F0502020204030204" pitchFamily="34" charset="0"/>
              </a:rPr>
              <a:t>include travel and per </a:t>
            </a:r>
            <a:r>
              <a:rPr lang="en-US" sz="2800" i="1" dirty="0" smtClean="0">
                <a:latin typeface="Calibri" panose="020F0502020204030204" pitchFamily="34" charset="0"/>
              </a:rPr>
              <a:t>diems)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05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914400" lvl="1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Failure to create a purchase order before the commencement of an activity</a:t>
            </a:r>
          </a:p>
          <a:p>
            <a:pPr marL="914400" lvl="1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Start of employment prior to an executed per diem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endParaRPr lang="en-US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latin typeface="+mn-lt"/>
            </a:endParaRPr>
          </a:p>
        </p:txBody>
      </p:sp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323850" y="95250"/>
            <a:ext cx="6348413" cy="104775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356" y="115206"/>
            <a:ext cx="1440657" cy="1049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38D07E-6F95-44AD-B4E6-2FD7937FA034}" type="slidenum"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399" y="99332"/>
            <a:ext cx="6196014" cy="10477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5400" dirty="0" smtClean="0">
                <a:solidFill>
                  <a:srgbClr val="C00000"/>
                </a:solidFill>
              </a:rPr>
              <a:t>Challenges</a:t>
            </a:r>
            <a:r>
              <a:rPr lang="en-US" altLang="en-US" sz="6000" dirty="0" smtClean="0">
                <a:solidFill>
                  <a:srgbClr val="C00000"/>
                </a:solidFill>
              </a:rPr>
              <a:t> </a:t>
            </a:r>
            <a:r>
              <a:rPr lang="en-US" altLang="en-US" sz="3200" dirty="0" smtClean="0">
                <a:solidFill>
                  <a:srgbClr val="C00000"/>
                </a:solidFill>
              </a:rPr>
              <a:t>(cont.)</a:t>
            </a:r>
            <a:endParaRPr lang="en-US" altLang="en-US" sz="4000" dirty="0" smtClean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399" y="1676400"/>
            <a:ext cx="655592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100" dirty="0" smtClean="0">
              <a:latin typeface="Calibri" panose="020F0502020204030204" pitchFamily="34" charset="0"/>
            </a:endParaRPr>
          </a:p>
          <a:p>
            <a:pPr marL="914400" lvl="1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Adherence to deadlines</a:t>
            </a:r>
          </a:p>
          <a:p>
            <a:pPr lvl="1" fontAlgn="auto">
              <a:spcAft>
                <a:spcPts val="0"/>
              </a:spcAft>
              <a:defRPr/>
            </a:pPr>
            <a:endParaRPr lang="en-US" sz="1100" dirty="0" smtClean="0">
              <a:latin typeface="Calibri" panose="020F0502020204030204" pitchFamily="34" charset="0"/>
            </a:endParaRPr>
          </a:p>
          <a:p>
            <a:pPr marL="914400" lvl="1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Less than effective program </a:t>
            </a:r>
            <a:r>
              <a:rPr lang="en-US" sz="2800" dirty="0">
                <a:latin typeface="Calibri" panose="020F0502020204030204" pitchFamily="34" charset="0"/>
              </a:rPr>
              <a:t>management </a:t>
            </a:r>
            <a:r>
              <a:rPr lang="en-US" sz="2800" dirty="0" smtClean="0">
                <a:latin typeface="Calibri" panose="020F0502020204030204" pitchFamily="34" charset="0"/>
              </a:rPr>
              <a:t>causing slow spending and excessive </a:t>
            </a:r>
            <a:r>
              <a:rPr lang="en-US" sz="2800" dirty="0">
                <a:latin typeface="Calibri" panose="020F0502020204030204" pitchFamily="34" charset="0"/>
              </a:rPr>
              <a:t>budget </a:t>
            </a:r>
            <a:r>
              <a:rPr lang="en-US" sz="2800" dirty="0" smtClean="0">
                <a:latin typeface="Calibri" panose="020F0502020204030204" pitchFamily="34" charset="0"/>
              </a:rPr>
              <a:t>revisions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000" dirty="0">
              <a:latin typeface="Calibri" panose="020F0502020204030204" pitchFamily="34" charset="0"/>
            </a:endParaRP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000" dirty="0" smtClean="0">
              <a:latin typeface="Calibri" panose="020F0502020204030204" pitchFamily="34" charset="0"/>
            </a:endParaRP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342" y="99332"/>
            <a:ext cx="1752600" cy="1276825"/>
          </a:xfrm>
          <a:prstGeom prst="rect">
            <a:avLst/>
          </a:prstGeom>
        </p:spPr>
      </p:pic>
      <p:pic>
        <p:nvPicPr>
          <p:cNvPr id="2050" name="Picture 2" descr="http://www.routetofreedom.net/wp-content/uploads/2012/03/bigstock_The_big_Due_Date_day_the__th_236853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052475"/>
            <a:ext cx="2092686" cy="209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Periods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559255"/>
              </p:ext>
            </p:extLst>
          </p:nvPr>
        </p:nvGraphicFramePr>
        <p:xfrm>
          <a:off x="628153" y="1676400"/>
          <a:ext cx="7467600" cy="4267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0146"/>
                <a:gridCol w="1352941"/>
                <a:gridCol w="2476483"/>
                <a:gridCol w="1464876"/>
                <a:gridCol w="1243154"/>
              </a:tblGrid>
              <a:tr h="11069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Federal Fiscal Year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OBLIGATION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(obligate funds by the dates below to avoid carryover)</a:t>
                      </a:r>
                      <a:endParaRPr lang="en-US" sz="700" b="1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TYDINGS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Carryover must be approved by </a:t>
                      </a:r>
                      <a:r>
                        <a:rPr lang="en-US" sz="1000" b="1" u="none" strike="noStrike" dirty="0" smtClean="0">
                          <a:effectLst/>
                        </a:rPr>
                        <a:t>USDE       </a:t>
                      </a:r>
                      <a:r>
                        <a:rPr lang="en-US" sz="700" b="1" u="none" strike="noStrike" dirty="0">
                          <a:effectLst/>
                        </a:rPr>
                        <a:t>(best to obligate/encumber all federal funds during the first year of the grant for timely delivery of services)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All activities must be completed on or before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Purchase Order liquidation ends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  <a:p>
                      <a:pPr algn="ctr" fontAlgn="ctr"/>
                      <a:r>
                        <a:rPr lang="en-US" sz="700" b="1" u="none" strike="noStrike" dirty="0" smtClean="0">
                          <a:effectLst/>
                        </a:rPr>
                        <a:t>(all vendors </a:t>
                      </a:r>
                      <a:r>
                        <a:rPr lang="en-US" sz="700" b="1" u="none" strike="noStrike" dirty="0">
                          <a:effectLst/>
                        </a:rPr>
                        <a:t>must be paid to draw down funds)</a:t>
                      </a:r>
                      <a:endParaRPr lang="en-US" sz="700" b="1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32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FFY 2013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October 1, 2014 to September 30, 2015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September 30, 2015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December 31, 2015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32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FFY 2014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2015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October 1, 2015 to September 30, 2016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December 31, 2016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32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FFY 2015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September 30, 2016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October 1, 2016 to September 30, 2017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December 31, 2017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32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FFY 2016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September 30, 2017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October 1, 2017 to September 30, 2018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December 31, 2018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32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FFY 2017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>
                          <a:effectLst/>
                        </a:rPr>
                        <a:t>September 30, 2018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October 1, 2018 to September 30, 2019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September 30, 2019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December 31, 2019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792" marR="6792" marT="679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08" y="228600"/>
            <a:ext cx="14478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6577013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C600CA-8CEE-43F3-B2BA-05C88B133410}" type="slidenum"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02771" y="1143000"/>
            <a:ext cx="7239000" cy="541655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Calibri" pitchFamily="34" charset="0"/>
              </a:rPr>
              <a:t>Ensure that all federal funds available to the department are 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>
                <a:latin typeface="Calibri" pitchFamily="34" charset="0"/>
              </a:rPr>
              <a:t>applied for;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>
                <a:latin typeface="Calibri" pitchFamily="34" charset="0"/>
              </a:rPr>
              <a:t>obtained; and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>
                <a:latin typeface="Calibri" pitchFamily="34" charset="0"/>
              </a:rPr>
              <a:t>managed in accordance with specified terms and conditions.  </a:t>
            </a:r>
            <a:endParaRPr lang="en-US" sz="3200" dirty="0" smtClean="0">
              <a:latin typeface="Calibri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 smtClean="0">
              <a:latin typeface="Calibri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Calibri" pitchFamily="34" charset="0"/>
              </a:rPr>
              <a:t>100% Liquidation of FFY 2013 Federal funds </a:t>
            </a:r>
            <a:r>
              <a:rPr lang="en-US" sz="32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(work closely with procurement)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i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0" fontAlgn="auto">
              <a:spcBef>
                <a:spcPct val="20000"/>
              </a:spcBef>
              <a:spcAft>
                <a:spcPts val="0"/>
              </a:spcAft>
              <a:tabLst>
                <a:tab pos="0" algn="l"/>
                <a:tab pos="914400" algn="l"/>
              </a:tabLst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</a:rPr>
              <a:t>100% timely obligation and liquidation of FFY 2014 carryover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and FFY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</a:rPr>
              <a:t>2015 Federal funds </a:t>
            </a:r>
            <a:r>
              <a:rPr lang="en-US" sz="3200" i="1" dirty="0">
                <a:solidFill>
                  <a:srgbClr val="0070C0"/>
                </a:solidFill>
                <a:latin typeface="Calibri" panose="020F0502020204030204" pitchFamily="34" charset="0"/>
              </a:rPr>
              <a:t>(upon receipt of approved application)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>
              <a:latin typeface="Calibri" pitchFamily="34" charset="0"/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Calibri" pitchFamily="34" charset="0"/>
              </a:rPr>
              <a:t>Ensure that all federal funds received into the territory are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 smtClean="0">
                <a:latin typeface="Calibri" pitchFamily="34" charset="0"/>
              </a:rPr>
              <a:t>utilized for the benefit of increasing student achievement;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 smtClean="0">
                <a:latin typeface="Calibri" pitchFamily="34" charset="0"/>
              </a:rPr>
              <a:t>supplemental to the Department; and</a:t>
            </a:r>
          </a:p>
          <a:p>
            <a:pPr marL="1371600" lvl="2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3200" dirty="0" smtClean="0">
                <a:latin typeface="Calibri" pitchFamily="34" charset="0"/>
              </a:rPr>
              <a:t>accounted for timely and appropriately.</a:t>
            </a:r>
          </a:p>
          <a:p>
            <a:pPr lvl="2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 smtClean="0">
              <a:latin typeface="Calibri" pitchFamily="34" charset="0"/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8918"/>
            <a:ext cx="1319213" cy="1036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A5A8397-8A62-4E14-9AF9-5374F98358DD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1752600"/>
            <a:ext cx="739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ea typeface="+mj-ea"/>
                <a:cs typeface="+mj-cs"/>
              </a:rPr>
              <a:t>BUDGETS &amp; </a:t>
            </a: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ea typeface="+mj-ea"/>
                <a:cs typeface="+mj-cs"/>
              </a:rPr>
              <a:t>REQUISITIONS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184" y="3097212"/>
            <a:ext cx="3446231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 </a:t>
            </a:r>
            <a:r>
              <a:rPr lang="en-US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Why Can’t You Buy What You Want?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6705600" cy="4876800"/>
          </a:xfrm>
        </p:spPr>
        <p:txBody>
          <a:bodyPr/>
          <a:lstStyle/>
          <a:p>
            <a:pPr marL="228600" lvl="2" indent="0" eaLnBrk="1" hangingPunct="1">
              <a:buNone/>
            </a:pPr>
            <a:r>
              <a:rPr lang="en-US" alt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Funds must be used according to the approved application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914400" lvl="2" indent="-282575"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the costs </a:t>
            </a:r>
            <a:r>
              <a:rPr lang="en-US" altLang="en-US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allowable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914400" lvl="2" indent="-282575"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the costs </a:t>
            </a:r>
            <a:r>
              <a:rPr lang="en-US" altLang="en-US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allocable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914400" lvl="2" indent="-282575"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the costs </a:t>
            </a:r>
            <a:r>
              <a:rPr lang="en-US" altLang="en-US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reasonable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65125" indent="-282575" eaLnBrk="1" hangingPunct="1">
              <a:buFont typeface="Wingdings 2" panose="05020102010507070707" pitchFamily="18" charset="2"/>
              <a:buNone/>
            </a:pPr>
            <a:endParaRPr lang="en-US" altLang="en-US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5125" indent="-282575" eaLnBrk="1" hangingPunct="1">
              <a:buFont typeface="Wingdings 2" panose="05020102010507070707" pitchFamily="18" charset="2"/>
              <a:buNone/>
            </a:pPr>
            <a:endParaRPr lang="en-US" altLang="en-US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5125" indent="-282575" eaLnBrk="1" hangingPunct="1">
              <a:buFont typeface="Wingdings 2" panose="05020102010507070707" pitchFamily="18" charset="2"/>
              <a:buNone/>
            </a:pPr>
            <a:r>
              <a:rPr lang="en-US" altLang="en-US" sz="2000" i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 for allowable uses of funds:</a:t>
            </a:r>
          </a:p>
          <a:p>
            <a:pPr marL="365125" indent="-282575" eaLnBrk="1" hangingPunct="1">
              <a:buFont typeface="Wingdings 2" panose="05020102010507070707" pitchFamily="18" charset="2"/>
              <a:buNone/>
            </a:pPr>
            <a:r>
              <a:rPr lang="en-US" altLang="en-US" sz="2000" b="1" i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OMB Circular A-87</a:t>
            </a:r>
          </a:p>
        </p:txBody>
      </p:sp>
      <p:pic>
        <p:nvPicPr>
          <p:cNvPr id="8196" name="Picture 4" descr="http://opheliatalksgifts.com/wp-content/uploads/2013/08/washing_up_clipart2-300x2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514600"/>
            <a:ext cx="2253803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11163" y="152400"/>
            <a:ext cx="8275637" cy="8382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snapshot of what we do: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11163" y="952500"/>
            <a:ext cx="6904037" cy="5486400"/>
          </a:xfrm>
        </p:spPr>
        <p:txBody>
          <a:bodyPr rtlCol="0"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Consult with programs to prepare and submit the Consolidated Grant Application (CGA)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Conduct site visits at programs/schools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Provide technical assistance to programs/schools on processes involved with managing federal programs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Compile information for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programmatic and financial reporting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monthly, quarterly, annually on Federal Programs for Office of the Governor, OMB and ED 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Provide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professional development </a:t>
            </a: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on federal regulations, application processes/timelines, and other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related concepts to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administration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, school based managers and personnel who manage and spend federal funds</a:t>
            </a:r>
            <a:endParaRPr lang="en-US" dirty="0" smtClean="0">
              <a:solidFill>
                <a:schemeClr val="tx1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A098FB-8CD1-4E49-ADCC-92485A007077}" type="slidenum"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330" y="253093"/>
            <a:ext cx="856456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Budgets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375330" y="1371600"/>
            <a:ext cx="6939870" cy="48006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Federal budgets are spending plans for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programs. </a:t>
            </a:r>
            <a:endParaRPr lang="en-US" altLang="en-US" sz="28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must be as detailed as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possible.</a:t>
            </a:r>
            <a:endParaRPr lang="en-US" altLang="en-US" sz="28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must mirror the approved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application.</a:t>
            </a:r>
            <a:endParaRPr lang="en-US" altLang="en-US" sz="28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must reflect variances (</a:t>
            </a:r>
            <a:r>
              <a:rPr lang="en-US" altLang="en-US" sz="2800" i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indirect cost rate, new insurance rates, salary increases/decreases, etc</a:t>
            </a:r>
            <a:r>
              <a:rPr lang="en-US" altLang="en-US" sz="2800" i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.).</a:t>
            </a:r>
            <a:endParaRPr lang="en-US" altLang="en-US" sz="2800" i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838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Sub Account Codes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5181600"/>
          </a:xfrm>
        </p:spPr>
        <p:txBody>
          <a:bodyPr/>
          <a:lstStyle/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None/>
            </a:pPr>
            <a:r>
              <a:rPr lang="en-US" alt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575000 CAPITAL OUTLAY</a:t>
            </a:r>
            <a:endParaRPr lang="en-US" alt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575000	Machinery and equipment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575100	Computer hardware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541100	Capital expenditures, N.O.C.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endParaRPr lang="en-US" altLang="en-US" sz="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None/>
            </a:pPr>
            <a:r>
              <a:rPr lang="en-US" alt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540000 SUPPLIES</a:t>
            </a:r>
            <a:endParaRPr lang="en-US" alt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541000   	Office supplies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543100   	Food commodities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541100   	Operating supplies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542000   	Repairs and maintenance supplies	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542100   	Computers, cameras, printers, tools and other 				                 			equipment (includes promethean boards</a:t>
            </a: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545200	Professional books and </a:t>
            </a: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Periodicals</a:t>
            </a:r>
            <a:endParaRPr lang="en-US" alt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546000   	Data processing software </a:t>
            </a:r>
            <a:endParaRPr lang="en-US" alt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125" indent="-282575" eaLnBrk="1" hangingPunct="1">
              <a:spcBef>
                <a:spcPts val="575"/>
              </a:spcBef>
              <a:buFont typeface="Wingdings 2" panose="05020102010507070707" pitchFamily="18" charset="2"/>
              <a:buChar char=""/>
            </a:pP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543000</a:t>
            </a: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   	Agriculture food and </a:t>
            </a:r>
            <a:r>
              <a:rPr lang="en-US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supplies</a:t>
            </a:r>
            <a:endParaRPr lang="en-US" alt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Sub Account Codes (cont.)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5943600" cy="3886200"/>
          </a:xfrm>
        </p:spPr>
        <p:txBody>
          <a:bodyPr rtlCol="0">
            <a:normAutofit fontScale="92500" lnSpcReduction="20000"/>
          </a:bodyPr>
          <a:lstStyle/>
          <a:p>
            <a:pPr marL="365760" indent="-283464" eaLnBrk="1" fontAlgn="auto" hangingPunct="1">
              <a:spcBef>
                <a:spcPts val="58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564100 OTHER SERVICES</a:t>
            </a:r>
            <a:endParaRPr lang="en-US" sz="2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563100	Grants to Private Agencies or Individuals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560000   	Travel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534000   	Contractual/Professional Services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535000	Communication Services (Utilities)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536000   	Non-Travel Transportation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535010   	Advertising and Promotion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535020   	Printing and Binding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531100	Debris Removal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533000	Rental of Buildings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564100	Other Services N.O.C.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534110   	Training</a:t>
            </a:r>
          </a:p>
          <a:p>
            <a:pPr marL="365760" indent="-283464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5760" indent="-283464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9445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Sample Budget Worksheet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219200"/>
          <a:ext cx="8763003" cy="4953001"/>
        </p:xfrm>
        <a:graphic>
          <a:graphicData uri="http://schemas.openxmlformats.org/drawingml/2006/table">
            <a:tbl>
              <a:tblPr/>
              <a:tblGrid>
                <a:gridCol w="468944"/>
                <a:gridCol w="737805"/>
                <a:gridCol w="593997"/>
                <a:gridCol w="501771"/>
                <a:gridCol w="539286"/>
                <a:gridCol w="568985"/>
                <a:gridCol w="332950"/>
                <a:gridCol w="418923"/>
                <a:gridCol w="407981"/>
                <a:gridCol w="537723"/>
                <a:gridCol w="587743"/>
                <a:gridCol w="487702"/>
                <a:gridCol w="637764"/>
                <a:gridCol w="614317"/>
                <a:gridCol w="1327112"/>
              </a:tblGrid>
              <a:tr h="56040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Times"/>
                        </a:rPr>
                        <a:t>FY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DEPARTMENT/AGENCY FEDERAL BUDGET PLAN BR IV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FOR OMB USE ONLY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71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DEPARTMENT NAME:      </a:t>
                      </a:r>
                      <a:r>
                        <a:rPr lang="en-US" sz="300" b="1" i="0" u="sng" strike="noStrike">
                          <a:latin typeface="Times"/>
                        </a:rPr>
                        <a:t>EDUCATION</a:t>
                      </a:r>
                      <a:endParaRPr lang="en-US" sz="3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TOTAL BUDGET:                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270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FED. APPLICATION BUDGET                  [   ]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CFDA: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FEDERAL GRANTOR AGENCY: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270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FEDERAL AWARD BUDGET                    [   ]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XXXXXXXXXXXX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GRANT AWARD BUDGET PERIOD: 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GRANT AWARD NO: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TOTAL INDIRECT COST RATE:                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Times New Roman"/>
                        </a:rPr>
                        <a:t>0.00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 %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77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GRANT/SUB-GRANT TITLE: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DEPARTMENTAL INDIRECT COST: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Times New Roman"/>
                        </a:rPr>
                        <a:t>0.00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 %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2704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GRANT PROGRAM TITLE: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CENTRAL SERVICE INDIRECT COST: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Times New Roman"/>
                        </a:rPr>
                        <a:t>0.00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 %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77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BUDGET REVISION  #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548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086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REVENUE BUDGET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INDIRECT BUDGET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580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12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132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FEDERAL BUDGET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LOCAL BUDGET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TOTAL BUDGET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REVENUE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PROJECT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PROJECT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"/>
                        </a:rPr>
                        <a:t>PROJECT</a:t>
                      </a:r>
                    </a:p>
                  </a:txBody>
                  <a:tcPr marL="2680" marR="2680" marT="268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ORG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22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OBJECT NO.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OBJECT CLASS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FEDERAL/ LOCAL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FEDERAL SHARE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INCREASE (DECREASE)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REVISED BUDGET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LOCAL SHARE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INCREASE (DECREASE)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REVISED BUDGET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INITIAL/REVISED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OBJECT/ORG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REVISION  0    1    2    3    4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3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                              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Departmental Indirect Cost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457200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INDIRECT COST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Central Service Indirect Cost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Arial Black"/>
                        </a:rPr>
                        <a:t>TOTAL REVENUE BUDGET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Arial Black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Arial Black"/>
                        </a:rPr>
                        <a:t>TOTAL INDIRECT COST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53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EXPENDITURE BUDGET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TOTAL BUDGET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EXPENDITURE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PROJECT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PROJECT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"/>
                        </a:rPr>
                        <a:t>PROJECT</a:t>
                      </a:r>
                    </a:p>
                  </a:txBody>
                  <a:tcPr marL="2680" marR="2680" marT="268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ORG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22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OBJECT NO.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OBJECT CLASS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FEDERAL/ LOCAL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FEDERAL SHARE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INCREASE (DECREASE)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REVISED BUDGET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LOCAL SHARE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INCREASE (DECREASE)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REVISED BUDGET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INITIAL/REVISED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OBJECT/ORG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REVISION  0    1    2    3    4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511000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PERSONNEL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511000/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520010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FRINGE BENEFIT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523100/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                     SUBTOTAL PERSONNEL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Subtotal Personnel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77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531000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UTILITIES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531000/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540000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SUPPLIES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540000/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564100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OTHER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564100/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575000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CAPITAL OUTLAY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3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577000/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              SUBTOTAL BUDGET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     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Subtotal Budget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51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563300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INDIRECT COST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270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SUB TOTAL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DEPARTMENTAL INDIRECT COST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Subtotal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8705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Arial Black"/>
                        </a:rPr>
                        <a:t>TOTAL EXPENDITURE BUDGET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TOTAL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Arial Black"/>
                        </a:rPr>
                        <a:t>DEPT. INDIRECT BUDGET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7467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TRANSFER TO CENTRAL SERVICE (INDIRECT COST)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  -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Transfer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Central Service Indirect Cost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3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RETAINED IN DEPARTMENT (INDIRECT COST)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6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TOTAL BUDGET LESS CAPITAL OUTLAY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-   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                        -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48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   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80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 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80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sng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sng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sng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253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SIGNATURE PROGRAM DIRECTOR: ________________________________________________________   DATE: ___________________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300" b="1" i="0" u="none" strike="noStrike">
                          <a:latin typeface="Times"/>
                        </a:rPr>
                        <a:t> SIGNATURE DEPARTMENT HEAD: ________________________________________________   DATE: ___________________________________________ 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2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1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0" i="0" u="none" strike="noStrike">
                        <a:latin typeface="Times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200" b="1" i="0" u="none" strike="noStrike">
                        <a:latin typeface="Arial Black"/>
                      </a:endParaRP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0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" b="1" i="0" u="none" strike="noStrike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00" b="0" i="0" u="none" strike="noStrike" dirty="0">
                          <a:latin typeface="Times"/>
                        </a:rPr>
                        <a:t> </a:t>
                      </a:r>
                    </a:p>
                  </a:txBody>
                  <a:tcPr marL="2680" marR="2680" marT="26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323849" y="381000"/>
            <a:ext cx="8488363" cy="11430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/>
                </a:solidFill>
                <a:latin typeface="Calibri" panose="020F0502020204030204" pitchFamily="34" charset="0"/>
              </a:rPr>
              <a:t>Please include the following necessary information on the </a:t>
            </a:r>
            <a:r>
              <a:rPr lang="en-US" altLang="en-US" sz="3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budget worksheet</a:t>
            </a:r>
            <a:r>
              <a:rPr lang="en-US" altLang="en-US" sz="3200" b="1" dirty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endParaRPr lang="en-US" altLang="en-US" sz="32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6404769" cy="4648200"/>
          </a:xfrm>
        </p:spPr>
        <p:txBody>
          <a:bodyPr/>
          <a:lstStyle/>
          <a:p>
            <a:pPr marL="365125" indent="-282575" eaLnBrk="1" hangingPunct="1">
              <a:buFont typeface="Wingdings 2" panose="05020102010507070707" pitchFamily="18" charset="2"/>
              <a:buNone/>
            </a:pPr>
            <a:r>
              <a:rPr lang="en-US" altLang="en-US" dirty="0" smtClean="0"/>
              <a:t> </a:t>
            </a:r>
          </a:p>
          <a:p>
            <a:pPr marL="654050" indent="-571500" eaLnBrk="1" hangingPunct="1"/>
            <a:r>
              <a:rPr lang="en-US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Fiscal Year</a:t>
            </a:r>
          </a:p>
          <a:p>
            <a:pPr marL="654050" indent="-571500" eaLnBrk="1" hangingPunct="1"/>
            <a:r>
              <a:rPr lang="en-US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Grant/Sub Grant Title</a:t>
            </a:r>
          </a:p>
          <a:p>
            <a:pPr marL="654050" indent="-571500" eaLnBrk="1" hangingPunct="1"/>
            <a:r>
              <a:rPr lang="en-US" altLang="en-US" sz="3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 Program Title</a:t>
            </a:r>
          </a:p>
          <a:p>
            <a:pPr marL="653796" indent="-571500" eaLnBrk="1" fontAlgn="auto" hangingPunct="1">
              <a:spcBef>
                <a:spcPts val="580"/>
              </a:spcBef>
              <a:spcAft>
                <a:spcPts val="0"/>
              </a:spcAft>
              <a:buSzPct val="85000"/>
              <a:defRPr/>
            </a:pPr>
            <a:r>
              <a:rPr lang="en-US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Total Budget</a:t>
            </a:r>
          </a:p>
          <a:p>
            <a:pPr marL="653796" indent="-571500" eaLnBrk="1" fontAlgn="auto" hangingPunct="1">
              <a:spcBef>
                <a:spcPts val="580"/>
              </a:spcBef>
              <a:spcAft>
                <a:spcPts val="0"/>
              </a:spcAft>
              <a:buSzPct val="85000"/>
              <a:defRPr/>
            </a:pPr>
            <a:r>
              <a:rPr lang="en-US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Federal Grantor Agency</a:t>
            </a:r>
          </a:p>
          <a:p>
            <a:pPr marL="653796" indent="-571500" eaLnBrk="1" fontAlgn="auto" hangingPunct="1">
              <a:spcBef>
                <a:spcPts val="580"/>
              </a:spcBef>
              <a:spcAft>
                <a:spcPts val="0"/>
              </a:spcAft>
              <a:buSzPct val="85000"/>
              <a:defRPr/>
            </a:pPr>
            <a:r>
              <a:rPr lang="en-US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Org Codes</a:t>
            </a:r>
          </a:p>
          <a:p>
            <a:pPr marL="653796" indent="-571500" eaLnBrk="1" fontAlgn="auto" hangingPunct="1">
              <a:spcBef>
                <a:spcPts val="580"/>
              </a:spcBef>
              <a:spcAft>
                <a:spcPts val="0"/>
              </a:spcAft>
              <a:buSzPct val="85000"/>
              <a:defRPr/>
            </a:pPr>
            <a:r>
              <a:rPr lang="en-US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Project Code</a:t>
            </a:r>
          </a:p>
          <a:p>
            <a:pPr marL="365125" indent="-282575" eaLnBrk="1" hangingPunct="1"/>
            <a:endParaRPr lang="en-US" altLang="en-US" sz="36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639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Personnel/Fringe Benefits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838200"/>
          <a:ext cx="7989887" cy="5257795"/>
        </p:xfrm>
        <a:graphic>
          <a:graphicData uri="http://schemas.openxmlformats.org/drawingml/2006/table">
            <a:tbl>
              <a:tblPr/>
              <a:tblGrid>
                <a:gridCol w="554517"/>
                <a:gridCol w="1437985"/>
                <a:gridCol w="507523"/>
                <a:gridCol w="613257"/>
                <a:gridCol w="613257"/>
                <a:gridCol w="532111"/>
                <a:gridCol w="714294"/>
                <a:gridCol w="838823"/>
                <a:gridCol w="726040"/>
                <a:gridCol w="726040"/>
                <a:gridCol w="726040"/>
              </a:tblGrid>
              <a:tr h="904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DEPARTMENT NAME:      EDUCATION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AWARD NO: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AWARD BUDGET PERIOD: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04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GRANT/SUB-GRANT TITLE: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04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PROGRAM TITLE: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04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BUDGET REVISION  #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3938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BUDGET CONTROL #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POSITION TITLE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FEDERAL %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EMPLOYEE NUMBER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INSURANCE </a:t>
                      </a:r>
                      <a:r>
                        <a:rPr lang="en-US" sz="300" b="1" i="0" u="none" strike="noStrike">
                          <a:latin typeface="Times New Roman"/>
                        </a:rPr>
                        <a:t>(FAMILY, SINGLE, VACANT, NONE)</a:t>
                      </a:r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EMPLOYEE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ANNUAL SALARY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PRORATED PERIOD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PRORATED SALARY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INCREASE/ DECREASE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REVISED SALARY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</a:tr>
              <a:tr h="904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sng" strike="noStrike">
                          <a:latin typeface="Times New Roman"/>
                        </a:rPr>
                        <a:t>Exempt (Sub-Account 511010)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Subtotal Exempt Employees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907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sng" strike="noStrike">
                          <a:latin typeface="Times New Roman"/>
                        </a:rPr>
                        <a:t>Classified (Sub Account 511000)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Subtotal Classified Employees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5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sng" strike="noStrike">
                          <a:latin typeface="Times New Roman"/>
                        </a:rPr>
                        <a:t>Part time, per diem (Sub Account 512000)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Subtotal Part time, per diem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PRIME ACCOUNT TOTAL 15100 -  PERSONAL COSTS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17561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sng" strike="noStrike">
                          <a:latin typeface="Times New Roman"/>
                        </a:rPr>
                        <a:t>Sub Accounts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FRINGE BENEFITS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522200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WORKMAN'S COMPENSATION ($115.83 per fulltime employees)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" b="1" i="1" u="none" strike="noStrike">
                          <a:latin typeface="Times New Roman"/>
                        </a:rPr>
                        <a:t> Calculate the Workman's Compensation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521000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FICA (7.65% TO A CEILING OF $106,800)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1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7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522000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HEALTH INSURANCE ($9,468.24 PER FAMILY, $5,385.84 SINGLE, $7,427.04 VACANT, $51.84 NONE)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400" b="1" i="1" u="none" strike="noStrike">
                          <a:latin typeface="Times New Roman"/>
                        </a:rPr>
                        <a:t> Calculate the Health Insurance Cost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520010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 dirty="0">
                          <a:latin typeface="Times New Roman"/>
                        </a:rPr>
                        <a:t>RETIREMENT (17.5% NO CEILING)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522100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UNEMPLOYMENT INSURANCE (0.004% NO CEILING)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PRIME ACCOUNT TOTAL 35190  - FRINGE BENEFITS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563300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INDIRECT COST PERSONNEL SERVICES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90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563300</a:t>
                      </a:r>
                    </a:p>
                  </a:txBody>
                  <a:tcPr marL="4113" marR="4113" marT="41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INDIRECT COST FRINGE BENEFITS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 dirty="0">
                          <a:latin typeface="Times New Roman"/>
                        </a:rPr>
                        <a:t> $                         -   </a:t>
                      </a:r>
                    </a:p>
                  </a:txBody>
                  <a:tcPr marL="4113" marR="4113" marT="41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8683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Personnel/Fringe Benefits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010399" cy="45720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each position supported by the grant identified in the budget?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the duties of the positions identified in the budget narrative?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percentage allotted for each employee correct? (local vs. federal)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 compensation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listed for each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employee?</a:t>
            </a:r>
            <a:endParaRPr lang="en-US" altLang="en-US" sz="28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correct rate used to calculate Workman’s Compensation, Health Insurance and Retirement?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8839200" cy="914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Please include </a:t>
            </a:r>
            <a:r>
              <a:rPr lang="en-US" alt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following necessary </a:t>
            </a:r>
            <a:r>
              <a:rPr lang="en-US" altLang="en-US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information on the </a:t>
            </a:r>
            <a:r>
              <a:rPr lang="en-US" alt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personnel/fringe worksheet: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553200" cy="44196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 Control Number(s)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 Title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Federal Percentage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Employee Number(s)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Employee Name(s)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Annual Salary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Prorated salary </a:t>
            </a:r>
            <a:r>
              <a:rPr lang="en-US" alt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(if necessary)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Workman’s Compensation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Health </a:t>
            </a: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Insurance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</a:t>
            </a:r>
            <a:endParaRPr lang="en-US" alt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9750" indent="-45720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152400" y="5791200"/>
            <a:ext cx="861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 dirty="0">
                <a:solidFill>
                  <a:schemeClr val="tx1"/>
                </a:solidFill>
                <a:latin typeface="Gill Sans MT" panose="020B0502020104020203" pitchFamily="34" charset="0"/>
              </a:rPr>
              <a:t>Please note: If you have employees that are ‘split’, their Workman’s Compensation and Health Insurance should also be split.</a:t>
            </a:r>
            <a:endParaRPr lang="en-US" altLang="en-US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639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Capital Outlay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914400"/>
          <a:ext cx="8839201" cy="5257805"/>
        </p:xfrm>
        <a:graphic>
          <a:graphicData uri="http://schemas.openxmlformats.org/drawingml/2006/table">
            <a:tbl>
              <a:tblPr/>
              <a:tblGrid>
                <a:gridCol w="607730"/>
                <a:gridCol w="2818958"/>
                <a:gridCol w="950114"/>
                <a:gridCol w="684767"/>
                <a:gridCol w="536400"/>
                <a:gridCol w="676208"/>
                <a:gridCol w="676208"/>
                <a:gridCol w="676208"/>
                <a:gridCol w="676208"/>
                <a:gridCol w="536400"/>
              </a:tblGrid>
              <a:tr h="1190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 dirty="0">
                          <a:latin typeface="Times New Roman"/>
                        </a:rPr>
                        <a:t>DEPARTMENT NAME:      EDUCATION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GRANT AWARD NO: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GRANT AWARD BUDGET PERIOD: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GRANT/SUB-GRANT TITLE: 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GRANT PROGRAM TITLE: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BUDGET REVISION  #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904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19045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CAPITAL OUTLAY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ORIGINAL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INCREASE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REVISED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DESCRIPTION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DECREASE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MACHINERY &amp; EQUIPMENT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272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TOTAL MACHINERY &amp; EQUIPMENT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COMPUTER HARDWARE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272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TOTAL COMPUTER HARDWARE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CAPITAL EXPENDITURES, N.O.C.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272">
                <a:tc>
                  <a:txBody>
                    <a:bodyPr/>
                    <a:lstStyle/>
                    <a:p>
                      <a:pPr algn="r" fontAlgn="t"/>
                      <a:r>
                        <a:rPr lang="en-US" sz="5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5112" marR="5112" marT="511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TOTAL CAPITAL EXPENDITURES, N.O.C.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4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4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TOTAL CAPITAL OUTLAY</a:t>
                      </a:r>
                    </a:p>
                  </a:txBody>
                  <a:tcPr marL="5112" marR="5112" marT="511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-   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5112" marR="5112" marT="511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639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Capital Outlay/Supplies/Other Services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0"/>
          <a:ext cx="8839199" cy="5257812"/>
        </p:xfrm>
        <a:graphic>
          <a:graphicData uri="http://schemas.openxmlformats.org/drawingml/2006/table">
            <a:tbl>
              <a:tblPr/>
              <a:tblGrid>
                <a:gridCol w="624761"/>
                <a:gridCol w="2898193"/>
                <a:gridCol w="789627"/>
                <a:gridCol w="555342"/>
                <a:gridCol w="537988"/>
                <a:gridCol w="1023912"/>
                <a:gridCol w="1240843"/>
                <a:gridCol w="1168533"/>
              </a:tblGrid>
              <a:tr h="1090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latin typeface="Times New Roman"/>
                        </a:rPr>
                        <a:t>DEPARTMENT NAME:      EDUCATION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AWARD NO: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0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AWARD BUDGET PERIOD:  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latin typeface="Times New Roman"/>
                        </a:rPr>
                        <a:t>GRANT/SUB-GRANT TITLE: 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PROGRAM TITLE: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BUDGET REVISION  #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0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</a:tr>
              <a:tr h="10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ORIGINAL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INCREASE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REVISED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1090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sng" strike="noStrike">
                          <a:latin typeface="Times New Roman"/>
                        </a:rPr>
                        <a:t>DECREASE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CAPITAL OUTLAY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575000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MACHINERY &amp; EQUIPMENT (Capital Outlay)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575100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COMPUTER HARDWARE (Capital Outlay)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577000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CAPITAL EXPENDITURES, N.O.C. (Capital Outlay)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Sub-total Capital Outlay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SUPPLIES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541000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OFFICE SUPPLIES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543100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FOOD COMMODITIES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541100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OPERATING SUPPLIES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542000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REPAIR/MAINTENANCE SUPPLIES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542100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SMALL TOOLS &amp; MINOR EQUIPMENT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546000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DATA PROCESSING SOFTWARE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545200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PROF. REF. BOOKS/PERIODICALS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543000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AGRICULTURE FOOD AND SUPPLIES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Sub-total Supplies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OTHER SERVICES &amp; CHARGES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563100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GRANTS TO PRIVATE AGENCIES OR INDIVIDUALS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SUBTOTAL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560000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sng" strike="noStrike">
                          <a:latin typeface="Times New Roman"/>
                        </a:rPr>
                        <a:t>TRAVEL (Other Services)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# INTER ISLAND TRIPS -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# MAINLAND TRIPS -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MILEAGE REIMBURSEMENT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SUBTOTAL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534000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CONTRACTUAL/PROFESSIONAL SERVICES (Other Services)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535000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COMMUNICATION SERVICES (Utilities)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536000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TRANSPORTATION (NOT TRAVEL)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535010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ADVERTISING &amp; PROMOTION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535020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PRINTING &amp; BINDING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531100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DEBRIS REMOVAL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532000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REPAIRS &amp; MAINTENANCE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533000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RENTAL OF BLDGS (Rentals)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533020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RENTAL OF EQUIPMENT  &amp; OTHER (Rentals)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564100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OTHER SERVICES N.O.C. (Other Services)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534110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TRAINING (Other Services)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SUBTOTAL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Sub-total Other Services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UTILITIES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530000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ELECTRICITY (Utilities)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latin typeface="Times New Roman"/>
                        </a:rPr>
                        <a:t>531010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WATER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Sub-total Utilities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186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41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latin typeface="Times New Roman"/>
                        </a:rPr>
                        <a:t>563300</a:t>
                      </a:r>
                    </a:p>
                  </a:txBody>
                  <a:tcPr marL="5287" marR="5287" marT="52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INDIRECT COST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287" marR="5287" marT="528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$   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 dirty="0">
                          <a:latin typeface="Times New Roman"/>
                        </a:rPr>
                        <a:t> $                                   -  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183D93-9719-4FD7-A283-D063DA8C062B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182563" y="1491343"/>
            <a:ext cx="7315200" cy="603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en-US" alt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Submitted </a:t>
            </a:r>
            <a:r>
              <a:rPr lang="en-US" altLang="en-US" sz="3000" dirty="0">
                <a:solidFill>
                  <a:schemeClr val="tx1"/>
                </a:solidFill>
                <a:latin typeface="Calibri" panose="020F0502020204030204" pitchFamily="34" charset="0"/>
              </a:rPr>
              <a:t>Performance Reports to USDE for FFY 2011 and FFY </a:t>
            </a:r>
            <a:r>
              <a:rPr lang="en-US" alt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2012</a:t>
            </a: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endParaRPr lang="en-US" altLang="en-US" sz="1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L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iquidated </a:t>
            </a: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99% of its federal funds for FFY 2012 Consolidated 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Grant</a:t>
            </a: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endParaRPr lang="en-US" sz="10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E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ncumbered 95% </a:t>
            </a: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of its Federal funds for FFY 2013 Consolidated Grant and 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99% </a:t>
            </a: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Special 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Education</a:t>
            </a: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endParaRPr lang="en-US" sz="10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Submitted FFY </a:t>
            </a:r>
            <a:r>
              <a:rPr lang="en-US" sz="3000" dirty="0" smtClean="0">
                <a:solidFill>
                  <a:schemeClr val="tx1"/>
                </a:solidFill>
                <a:latin typeface="Calibri" pitchFamily="34" charset="0"/>
              </a:rPr>
              <a:t>2014 carryover </a:t>
            </a:r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and FFY 2015 Consolidated Grant Application</a:t>
            </a: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endParaRPr lang="en-US" sz="3000" dirty="0">
              <a:latin typeface="Calibri" pitchFamily="34" charset="0"/>
            </a:endParaRPr>
          </a:p>
          <a:p>
            <a:pPr marL="514350" indent="-51435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endParaRPr lang="en-US" altLang="en-US" sz="3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182563" y="184150"/>
            <a:ext cx="6346825" cy="1320800"/>
          </a:xfrm>
        </p:spPr>
        <p:txBody>
          <a:bodyPr/>
          <a:lstStyle/>
          <a:p>
            <a:pPr eaLnBrk="1" hangingPunct="1"/>
            <a:r>
              <a:rPr lang="en-US" alt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Accomplishments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1905000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Other Services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481892"/>
              </p:ext>
            </p:extLst>
          </p:nvPr>
        </p:nvGraphicFramePr>
        <p:xfrm>
          <a:off x="1981200" y="152400"/>
          <a:ext cx="4876800" cy="6400781"/>
        </p:xfrm>
        <a:graphic>
          <a:graphicData uri="http://schemas.openxmlformats.org/drawingml/2006/table">
            <a:tbl>
              <a:tblPr/>
              <a:tblGrid>
                <a:gridCol w="158811"/>
                <a:gridCol w="1958659"/>
                <a:gridCol w="317620"/>
                <a:gridCol w="317620"/>
                <a:gridCol w="708030"/>
                <a:gridCol w="708030"/>
                <a:gridCol w="708030"/>
              </a:tblGrid>
              <a:tr h="102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DEPARTMENT NAME:      EDUCATION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AWARD NO: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93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AWARD BUDGET PERIOD: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GRANT/SUB-GRANT TITLE: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GRANT PROGRAM TITLE: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BUDGET REVISION  #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2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02894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DETAILS FOR PROFESSIONAL SERVICES, TRAVEL AND OTHER SERVICES N.O.C.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ORIGINAL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INCREASE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REVISED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DESCRIPTION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DECREASE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BUDGET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PROFESSIONAL SERVICES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TOTAL PROFESSIONAL SERVICES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TRAVEL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1" u="sng" strike="noStrike">
                          <a:latin typeface="Times New Roman"/>
                        </a:rPr>
                        <a:t># INTER ISLAND TRIPS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" b="0" i="0" u="sng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1" u="none" strike="noStrike">
                          <a:latin typeface="Times New Roman"/>
                        </a:rPr>
                        <a:t>SUB-TOTAL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1" u="sng" strike="noStrike">
                          <a:latin typeface="Times New Roman"/>
                        </a:rPr>
                        <a:t># MAINLAND TRIPS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1" u="none" strike="noStrike">
                          <a:latin typeface="Times New Roman"/>
                        </a:rPr>
                        <a:t>SUB-TOTAL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1" u="sng" strike="noStrike">
                          <a:latin typeface="Times New Roman"/>
                        </a:rPr>
                        <a:t>MILEAGE REIMBURSEMENT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1" u="none" strike="noStrike">
                          <a:latin typeface="Times New Roman"/>
                        </a:rPr>
                        <a:t>SUB-TOTAL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0" i="1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TOTAL TRAVEL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OTHER SERVICES N.O.C.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latin typeface="Times New Roman"/>
                        </a:rPr>
                        <a:t>TOTAL OTHER SERVICES N.O.C.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400" b="1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sng" strike="noStrike">
                          <a:latin typeface="Times New Roman"/>
                        </a:rPr>
                        <a:t>TRAINING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7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3705" marR="3705" marT="370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latin typeface="Times New Roman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sng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latin typeface="Times New Roman"/>
                        </a:rPr>
                        <a:t>TOTAL TRAINING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 dirty="0">
                          <a:latin typeface="Times New Roman"/>
                        </a:rPr>
                        <a:t> $                          -   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62000" y="1600200"/>
            <a:ext cx="7162800" cy="1447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Budget Revisions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66700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72291"/>
            <a:ext cx="82296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When can budget revisions be done?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8006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Programs will be allowed </a:t>
            </a:r>
            <a:r>
              <a:rPr lang="en-US" altLang="en-US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more than 3 revisions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Revision requests must be forwarded to the Office of Federal Grants </a:t>
            </a:r>
            <a:r>
              <a:rPr lang="en-US" altLang="en-US" sz="2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later than April 30</a:t>
            </a:r>
            <a:r>
              <a:rPr lang="en-US" altLang="en-US" sz="2800" u="sng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</a:t>
            </a:r>
          </a:p>
          <a:p>
            <a:pPr marL="0" indent="0" eaLnBrk="1" hangingPunct="1">
              <a:buNone/>
            </a:pPr>
            <a:endParaRPr lang="en-US" altLang="en-US" sz="105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are encouraged to submit your revision on </a:t>
            </a:r>
            <a:r>
              <a:rPr lang="en-US" alt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time.</a:t>
            </a:r>
          </a:p>
          <a:p>
            <a:pPr marL="0" indent="0" eaLnBrk="1" hangingPunct="1">
              <a:buNone/>
            </a:pPr>
            <a:r>
              <a:rPr lang="en-US" alt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en-US" sz="28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28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note that if your revision request is outside of the threshold, the request must be forwarded to the US Department of Education for approval. 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6571"/>
            <a:ext cx="8640763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Budget Revision Process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609600" y="1332230"/>
            <a:ext cx="6553200" cy="5105400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Complete the budget revision form</a:t>
            </a:r>
            <a:endParaRPr lang="en-US" altLang="en-US" sz="2800" i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Submit to the Office of Federal Grants for review and approval/disapproval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If approved, it will be forwarded to Budget Control.  If disapproved, the program will be notified.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Budget Control will then enter in the Tyler Munis system and forward to BCA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BCA will review, approve, and post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"/>
            <a:ext cx="8556172" cy="533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Budget Revision Memo</a:t>
            </a:r>
          </a:p>
        </p:txBody>
      </p:sp>
      <p:sp>
        <p:nvSpPr>
          <p:cNvPr id="61445" name="Content Placeholder 2"/>
          <p:cNvSpPr txBox="1">
            <a:spLocks/>
          </p:cNvSpPr>
          <p:nvPr/>
        </p:nvSpPr>
        <p:spPr bwMode="auto">
          <a:xfrm>
            <a:off x="1219200" y="3581400"/>
            <a:ext cx="7315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Wingdings 2" panose="05020102010507070707" pitchFamily="18" charset="2"/>
              <a:buNone/>
            </a:pPr>
            <a:endParaRPr lang="en-US" altLang="en-US" sz="1200" b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8200"/>
            <a:ext cx="4572000" cy="59167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64563" cy="6858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Reasons Other Revisions May be Needed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609599" y="1143000"/>
            <a:ext cx="7954963" cy="4800600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New Indirect Costs Rate(s)</a:t>
            </a:r>
          </a:p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New Workman’s Compensation Rates</a:t>
            </a:r>
          </a:p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New Insurance Rates</a:t>
            </a:r>
          </a:p>
          <a:p>
            <a:pPr lvl="2" eaLnBrk="1" hangingPunct="1">
              <a:buFont typeface="Wingdings 2" panose="05020102010507070707" pitchFamily="18" charset="2"/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		</a:t>
            </a:r>
            <a:r>
              <a:rPr lang="en-US" altLang="en-US" sz="32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2014</a:t>
            </a:r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          </a:t>
            </a:r>
            <a:r>
              <a:rPr lang="en-US" altLang="en-US" sz="32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2015</a:t>
            </a:r>
          </a:p>
          <a:p>
            <a:pPr lvl="2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Family	$9,893.28	$10,085.76</a:t>
            </a:r>
          </a:p>
          <a:p>
            <a:pPr lvl="2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Single	$5,733.36	$5,733.36</a:t>
            </a:r>
          </a:p>
          <a:p>
            <a:pPr lvl="2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Vacant	$7,813.32	$5,733.36</a:t>
            </a:r>
          </a:p>
          <a:p>
            <a:pPr lvl="2" eaLnBrk="1" hangingPunct="1"/>
            <a:r>
              <a:rPr lang="en-US" alt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None	$51.84	$51.84</a:t>
            </a:r>
          </a:p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Changes in the Retirement Percentage</a:t>
            </a:r>
          </a:p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Salary Increases or Decreases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Revisions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839199" cy="5410209"/>
        </p:xfrm>
        <a:graphic>
          <a:graphicData uri="http://schemas.openxmlformats.org/drawingml/2006/table">
            <a:tbl>
              <a:tblPr/>
              <a:tblGrid>
                <a:gridCol w="1239677"/>
                <a:gridCol w="841828"/>
                <a:gridCol w="845673"/>
                <a:gridCol w="845673"/>
                <a:gridCol w="841828"/>
                <a:gridCol w="841828"/>
                <a:gridCol w="845673"/>
                <a:gridCol w="845673"/>
                <a:gridCol w="845673"/>
                <a:gridCol w="845673"/>
              </a:tblGrid>
              <a:tr h="1137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latin typeface="Times New Roman"/>
                        </a:rPr>
                        <a:t>DEPARTMENT NAME:      EDUCATION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AWARD NO: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372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AWARD BUDGET PERIOD:  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21596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latin typeface="Times New Roman"/>
                        </a:rPr>
                        <a:t>GRANT/SUB-GRANT TITLE: 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372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GRANT PROGRAM TITLE: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latin typeface="Times New Roman"/>
                        </a:rPr>
                        <a:t>0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11372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Times New Roman"/>
                        </a:rPr>
                        <a:t>BUDGET REVISION  #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0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314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</a:tr>
              <a:tr h="9314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3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sng" strike="noStrike">
                          <a:latin typeface="Times New Roman"/>
                        </a:rPr>
                        <a:t>ACTIVITY DESCRIPTION: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38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b="1" i="0" u="sng" strike="noStrike">
                          <a:latin typeface="Times New Roman"/>
                        </a:rPr>
                        <a:t>REGULATORY AUTHORITY OBJECTIVES: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24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Object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Original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First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Second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Third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Fourth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Class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Budget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Difference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Revision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Difference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Revision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Difference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Revision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Difference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Revision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Personnel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Fringe Benefits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Capital Outlay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Supplies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Other Services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Utilities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4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SUB TOTAL BUDGET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Indirect Cost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  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TOTAL BUDGET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Times New Roman"/>
                        </a:rPr>
                        <a:t> $                    -   </a:t>
                      </a:r>
                    </a:p>
                  </a:txBody>
                  <a:tcPr marL="4704" marR="4704" marT="47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     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4704" marR="4704" marT="470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458200" cy="639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Revisions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requiring USDE approval</a:t>
            </a:r>
            <a:endParaRPr lang="en-US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5943600" cy="3429000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Program changes outside approved application</a:t>
            </a:r>
            <a:endParaRPr lang="en-US" altLang="en-US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Adding new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components to </a:t>
            </a:r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program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Dropping components from program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9744"/>
          <a:stretch/>
        </p:blipFill>
        <p:spPr>
          <a:xfrm>
            <a:off x="3505200" y="3962400"/>
            <a:ext cx="1981200" cy="19371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1295400" y="1219200"/>
            <a:ext cx="6172200" cy="2133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en-US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cs typeface="Calibri" pitchFamily="34" charset="0"/>
              </a:rPr>
              <a:t>Requisitions</a:t>
            </a:r>
            <a:endParaRPr lang="en-US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  <a:cs typeface="Calibri" pitchFamily="34" charset="0"/>
            </a:endParaRPr>
          </a:p>
        </p:txBody>
      </p:sp>
      <p:pic>
        <p:nvPicPr>
          <p:cNvPr id="5122" name="Picture 2" descr="http://cdn.xl.thumbs.canstockphoto.com/canstock282358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76"/>
          <a:stretch/>
        </p:blipFill>
        <p:spPr bwMode="auto">
          <a:xfrm>
            <a:off x="2819400" y="2743200"/>
            <a:ext cx="2939424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97673"/>
            <a:ext cx="84582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Avoiding Delays/Rejections of your Requisition(s)</a:t>
            </a:r>
          </a:p>
        </p:txBody>
      </p:sp>
      <p:sp>
        <p:nvSpPr>
          <p:cNvPr id="36868" name="Content Placeholder 2"/>
          <p:cNvSpPr>
            <a:spLocks noGrp="1"/>
          </p:cNvSpPr>
          <p:nvPr>
            <p:ph idx="1"/>
          </p:nvPr>
        </p:nvSpPr>
        <p:spPr>
          <a:xfrm>
            <a:off x="389164" y="1371600"/>
            <a:ext cx="7239000" cy="1143000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</a:rPr>
              <a:t>Enter contact in </a:t>
            </a:r>
            <a:r>
              <a:rPr lang="en-US" altLang="en-US" sz="2400" dirty="0" smtClean="0">
                <a:solidFill>
                  <a:schemeClr val="tx1"/>
                </a:solidFill>
              </a:rPr>
              <a:t>Reference section of </a:t>
            </a:r>
            <a:r>
              <a:rPr lang="en-US" altLang="en-US" sz="2400" dirty="0" smtClean="0">
                <a:solidFill>
                  <a:schemeClr val="tx1"/>
                </a:solidFill>
              </a:rPr>
              <a:t>requisition</a:t>
            </a:r>
          </a:p>
          <a:p>
            <a:pPr eaLnBrk="1" hangingPunct="1"/>
            <a:r>
              <a:rPr lang="en-US" sz="2400" dirty="0">
                <a:solidFill>
                  <a:schemeClr val="tx1"/>
                </a:solidFill>
              </a:rPr>
              <a:t>Check Fixed Asset </a:t>
            </a:r>
            <a:r>
              <a:rPr lang="en-US" sz="2400" dirty="0" smtClean="0">
                <a:solidFill>
                  <a:schemeClr val="tx1"/>
                </a:solidFill>
              </a:rPr>
              <a:t>box</a:t>
            </a:r>
          </a:p>
          <a:p>
            <a:pPr eaLnBrk="1" hangingPunct="1"/>
            <a:r>
              <a:rPr lang="en-US" sz="2400" dirty="0">
                <a:solidFill>
                  <a:schemeClr val="tx1"/>
                </a:solidFill>
              </a:rPr>
              <a:t>Upload Classroom Assignment form if there is multiple distribution of </a:t>
            </a:r>
            <a:r>
              <a:rPr lang="en-US" sz="2400" dirty="0" smtClean="0">
                <a:solidFill>
                  <a:schemeClr val="tx1"/>
                </a:solidFill>
              </a:rPr>
              <a:t>goods/assets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Enter additional detail in </a:t>
            </a:r>
            <a:r>
              <a:rPr lang="en-US" sz="2400" dirty="0">
                <a:solidFill>
                  <a:schemeClr val="tx1"/>
                </a:solidFill>
              </a:rPr>
              <a:t>Description box to ensure </a:t>
            </a:r>
            <a:r>
              <a:rPr lang="en-US" sz="2400" dirty="0" smtClean="0">
                <a:solidFill>
                  <a:schemeClr val="tx1"/>
                </a:solidFill>
              </a:rPr>
              <a:t>clarity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Match requisition </a:t>
            </a:r>
            <a:r>
              <a:rPr lang="en-US" sz="2400" dirty="0">
                <a:solidFill>
                  <a:schemeClr val="tx1"/>
                </a:solidFill>
              </a:rPr>
              <a:t>description </a:t>
            </a:r>
            <a:r>
              <a:rPr lang="en-US" sz="2400" dirty="0" smtClean="0">
                <a:solidFill>
                  <a:schemeClr val="tx1"/>
                </a:solidFill>
              </a:rPr>
              <a:t>with quotes </a:t>
            </a:r>
            <a:r>
              <a:rPr lang="en-US" sz="2400" dirty="0">
                <a:solidFill>
                  <a:schemeClr val="tx1"/>
                </a:solidFill>
              </a:rPr>
              <a:t>- line </a:t>
            </a:r>
            <a:r>
              <a:rPr lang="en-US" sz="2400" dirty="0" smtClean="0">
                <a:solidFill>
                  <a:schemeClr val="tx1"/>
                </a:solidFill>
              </a:rPr>
              <a:t>by </a:t>
            </a:r>
            <a:r>
              <a:rPr lang="en-US" sz="2400" dirty="0">
                <a:solidFill>
                  <a:schemeClr val="tx1"/>
                </a:solidFill>
              </a:rPr>
              <a:t>line </a:t>
            </a:r>
            <a:r>
              <a:rPr lang="en-US" sz="2400" dirty="0" smtClean="0">
                <a:solidFill>
                  <a:schemeClr val="tx1"/>
                </a:solidFill>
              </a:rPr>
              <a:t>(Do </a:t>
            </a:r>
            <a:r>
              <a:rPr lang="en-US" sz="2400" dirty="0">
                <a:solidFill>
                  <a:schemeClr val="tx1"/>
                </a:solidFill>
              </a:rPr>
              <a:t>not bulk enter</a:t>
            </a:r>
            <a:r>
              <a:rPr lang="en-US" sz="2400" dirty="0" smtClean="0">
                <a:solidFill>
                  <a:schemeClr val="tx1"/>
                </a:solidFill>
              </a:rPr>
              <a:t>!!)</a:t>
            </a:r>
            <a:endParaRPr lang="en-US" sz="2400" dirty="0">
              <a:solidFill>
                <a:schemeClr val="tx1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Enter shipping in the freight cell as </a:t>
            </a:r>
            <a:r>
              <a:rPr lang="en-US" sz="2400" dirty="0">
                <a:solidFill>
                  <a:schemeClr val="tx1"/>
                </a:solidFill>
              </a:rPr>
              <a:t>stated on </a:t>
            </a:r>
            <a:r>
              <a:rPr lang="en-US" sz="2400" dirty="0" smtClean="0">
                <a:solidFill>
                  <a:schemeClr val="tx1"/>
                </a:solidFill>
              </a:rPr>
              <a:t>the quote</a:t>
            </a:r>
            <a:endParaRPr lang="en-US" sz="2400" dirty="0">
              <a:solidFill>
                <a:schemeClr val="tx1"/>
              </a:solidFill>
            </a:endParaRPr>
          </a:p>
          <a:p>
            <a:pPr eaLnBrk="1" hangingPunct="1"/>
            <a:endParaRPr lang="en-US" sz="3200" dirty="0">
              <a:solidFill>
                <a:schemeClr val="tx1"/>
              </a:solidFill>
            </a:endParaRPr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>
              <a:latin typeface="Calibri" pitchFamily="34" charset="0"/>
            </a:endParaRPr>
          </a:p>
          <a:p>
            <a:pPr eaLnBrk="1" hangingPunct="1"/>
            <a:endParaRPr lang="en-US" altLang="en-US" sz="3200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239000" cy="2209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Consolidated Grant Awards</a:t>
            </a:r>
            <a:b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a Glance</a:t>
            </a:r>
            <a:b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 2012, 2013, 2014, 2015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547CC2-012F-45C2-88F4-AC181DAB1E5E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030" name="Picture 6" descr="http://images.clipartpanda.com/half-dollar-clipart-dollar-clip-art-artfavor_stylized_dollar_bill_money-3333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0434" y="-5791200"/>
            <a:ext cx="3873779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vpl.virginia.gov/wp-content/uploads/sites/12/2015/02/image_preview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97212"/>
            <a:ext cx="27432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533400"/>
            <a:ext cx="8458200" cy="639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Avoiding Delays in your Requisition(s) (cont.)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66700" y="1524000"/>
            <a:ext cx="76581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Ensure </a:t>
            </a:r>
            <a:r>
              <a:rPr lang="en-US" sz="2800" dirty="0">
                <a:latin typeface="Calibri" panose="020F0502020204030204" pitchFamily="34" charset="0"/>
              </a:rPr>
              <a:t>quantity and unit price are not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transposed</a:t>
            </a:r>
          </a:p>
          <a:p>
            <a:pPr marL="273050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>
                <a:latin typeface="Calibri" panose="020F0502020204030204" pitchFamily="34" charset="0"/>
              </a:rPr>
              <a:t>Ensure all required documents pertaining to </a:t>
            </a:r>
            <a:r>
              <a:rPr lang="en-US" sz="2800" dirty="0" smtClean="0">
                <a:latin typeface="Calibri" panose="020F0502020204030204" pitchFamily="34" charset="0"/>
              </a:rPr>
              <a:t>the requisition </a:t>
            </a:r>
            <a:r>
              <a:rPr lang="en-US" sz="2800" dirty="0">
                <a:latin typeface="Calibri" panose="020F0502020204030204" pitchFamily="34" charset="0"/>
              </a:rPr>
              <a:t>are attached</a:t>
            </a:r>
            <a:r>
              <a:rPr lang="en-US" sz="2800" dirty="0" smtClean="0">
                <a:latin typeface="Calibri" panose="020F0502020204030204" pitchFamily="34" charset="0"/>
              </a:rPr>
              <a:t>: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Quotations (3)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>
                <a:latin typeface="Calibri" panose="020F0502020204030204" pitchFamily="34" charset="0"/>
              </a:rPr>
              <a:t>Justification </a:t>
            </a:r>
            <a:r>
              <a:rPr lang="en-US" sz="2800" dirty="0" smtClean="0">
                <a:latin typeface="Calibri" panose="020F0502020204030204" pitchFamily="34" charset="0"/>
              </a:rPr>
              <a:t>letter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>
                <a:latin typeface="Calibri" panose="020F0502020204030204" pitchFamily="34" charset="0"/>
              </a:rPr>
              <a:t>Sole source </a:t>
            </a:r>
            <a:r>
              <a:rPr lang="en-US" sz="2800" dirty="0" smtClean="0">
                <a:latin typeface="Calibri" panose="020F0502020204030204" pitchFamily="34" charset="0"/>
              </a:rPr>
              <a:t>letter </a:t>
            </a:r>
            <a:r>
              <a:rPr lang="en-US" sz="2800" i="1" dirty="0" smtClean="0">
                <a:latin typeface="Calibri" panose="020F0502020204030204" pitchFamily="34" charset="0"/>
              </a:rPr>
              <a:t>(when applicable)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>
                <a:latin typeface="Calibri" panose="020F0502020204030204" pitchFamily="34" charset="0"/>
              </a:rPr>
              <a:t>SAMS </a:t>
            </a:r>
            <a:r>
              <a:rPr lang="en-US" sz="2800" dirty="0" smtClean="0">
                <a:latin typeface="Calibri" panose="020F0502020204030204" pitchFamily="34" charset="0"/>
              </a:rPr>
              <a:t>form </a:t>
            </a:r>
            <a:r>
              <a:rPr lang="en-US" sz="2800" i="1" dirty="0" smtClean="0">
                <a:latin typeface="Calibri" panose="020F0502020204030204" pitchFamily="34" charset="0"/>
              </a:rPr>
              <a:t>(date of quote or later)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>
                <a:latin typeface="Calibri" panose="020F0502020204030204" pitchFamily="34" charset="0"/>
              </a:rPr>
              <a:t>Fixed Asset </a:t>
            </a:r>
            <a:r>
              <a:rPr lang="en-US" sz="2800" dirty="0" smtClean="0">
                <a:latin typeface="Calibri" panose="020F0502020204030204" pitchFamily="34" charset="0"/>
              </a:rPr>
              <a:t>form </a:t>
            </a:r>
            <a:r>
              <a:rPr lang="en-US" sz="2800" i="1" dirty="0" smtClean="0">
                <a:latin typeface="Calibri" panose="020F0502020204030204" pitchFamily="34" charset="0"/>
              </a:rPr>
              <a:t>(when applicable)</a:t>
            </a: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Contract </a:t>
            </a:r>
            <a:r>
              <a:rPr lang="en-US" sz="2800" i="1" dirty="0" smtClean="0">
                <a:latin typeface="Calibri" panose="020F0502020204030204" pitchFamily="34" charset="0"/>
              </a:rPr>
              <a:t>(when applicable)</a:t>
            </a:r>
            <a:endParaRPr lang="en-US" sz="2800" i="1" dirty="0">
              <a:latin typeface="Calibri" pitchFamily="34" charset="0"/>
            </a:endParaRPr>
          </a:p>
          <a:p>
            <a:pPr lvl="1" eaLnBrk="1" hangingPunct="1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en-US" sz="2400" dirty="0">
              <a:latin typeface="Calibri" pitchFamily="34" charset="0"/>
            </a:endParaRP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latin typeface="Calibri" pitchFamily="34" charset="0"/>
            </a:endParaRP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>
              <a:latin typeface="Calibri" pitchFamily="34" charset="0"/>
            </a:endParaRP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>
              <a:latin typeface="Calibri" pitchFamily="34" charset="0"/>
            </a:endParaRP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>
              <a:latin typeface="Calibri" pitchFamily="34" charset="0"/>
            </a:endParaRPr>
          </a:p>
          <a:p>
            <a:pPr marL="730250" lvl="1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/>
          </a:p>
          <a:p>
            <a:pPr marL="273050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/>
          </a:p>
          <a:p>
            <a:pPr marL="273050" indent="-273050"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242887" y="1447800"/>
            <a:ext cx="8229600" cy="37338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en-US" sz="6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TOOLS</a:t>
            </a:r>
          </a:p>
        </p:txBody>
      </p:sp>
      <p:pic>
        <p:nvPicPr>
          <p:cNvPr id="3" name="Picture 4" descr="http://www.learnitwithmrc.co.uk/images/spreadsheet%20cli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19400"/>
            <a:ext cx="26193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609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Liquidation Record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762999" cy="5257801"/>
        </p:xfrm>
        <a:graphic>
          <a:graphicData uri="http://schemas.openxmlformats.org/drawingml/2006/table">
            <a:tbl>
              <a:tblPr/>
              <a:tblGrid>
                <a:gridCol w="466841"/>
                <a:gridCol w="534923"/>
                <a:gridCol w="476567"/>
                <a:gridCol w="447389"/>
                <a:gridCol w="603004"/>
                <a:gridCol w="398760"/>
                <a:gridCol w="1439427"/>
                <a:gridCol w="534923"/>
                <a:gridCol w="534923"/>
                <a:gridCol w="593277"/>
                <a:gridCol w="447389"/>
                <a:gridCol w="612729"/>
                <a:gridCol w="466841"/>
                <a:gridCol w="515470"/>
                <a:gridCol w="690536"/>
              </a:tblGrid>
              <a:tr h="222250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Liquidation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Record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1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76" marR="5176" marT="51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Requisition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Purchase Order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Payment(s) to Vendor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PO Balance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 Account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Beginning Balance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User Name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Entry Date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Requisition Number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Code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Vendor Name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Purchase Order Number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Purchase Order Date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Amount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Invoice Number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Invoice Amount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Check Number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Payment Date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Available Balance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5176" marR="5176" marT="51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7159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Spending</a:t>
            </a:r>
            <a:r>
              <a:rPr lang="en-US" sz="3400" b="1" dirty="0" smtClean="0">
                <a:solidFill>
                  <a:srgbClr val="C00000"/>
                </a:solidFill>
              </a:rPr>
              <a:t> </a:t>
            </a:r>
            <a:r>
              <a:rPr lang="en-US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Plan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14400"/>
          <a:ext cx="8686799" cy="5105409"/>
        </p:xfrm>
        <a:graphic>
          <a:graphicData uri="http://schemas.openxmlformats.org/drawingml/2006/table">
            <a:tbl>
              <a:tblPr/>
              <a:tblGrid>
                <a:gridCol w="2277533"/>
                <a:gridCol w="623845"/>
                <a:gridCol w="623845"/>
                <a:gridCol w="623845"/>
                <a:gridCol w="623845"/>
                <a:gridCol w="623845"/>
                <a:gridCol w="623845"/>
                <a:gridCol w="623845"/>
                <a:gridCol w="623845"/>
                <a:gridCol w="623845"/>
                <a:gridCol w="794661"/>
              </a:tblGrid>
              <a:tr h="244609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Calibri"/>
                        </a:rPr>
                        <a:t>VIDE Federal Program Spending Plan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Calibri"/>
                        </a:rPr>
                        <a:t>Program Manager: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Dr. Sarah Mahurt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Project Code: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F1541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Calibri"/>
                        </a:rPr>
                        <a:t>Program: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Curriculum and Instruction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Date: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08/24/12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January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February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March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April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Jun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Jul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Aug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Sep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 Total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Estimated Obligations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latin typeface="Calibri"/>
                        </a:rPr>
                        <a:t>Personnel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Personnel Total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Estimated Obligations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latin typeface="Calibri"/>
                        </a:rPr>
                        <a:t>Capital Outlay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Capital Outlay Total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Estimated Obligations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latin typeface="Calibri"/>
                        </a:rPr>
                        <a:t>Supplies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32,570.76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Supplies Total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32,570.76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Estimated Obligations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latin typeface="Calibri"/>
                        </a:rPr>
                        <a:t>Travel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Travel Total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latin typeface="Calibri"/>
                        </a:rPr>
                        <a:t>Estimated Obligations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0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latin typeface="Calibri"/>
                        </a:rPr>
                        <a:t>Other Services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14,540.40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alibri"/>
                        </a:rPr>
                        <a:t> $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5680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b="1" i="0" u="none" strike="noStrike">
                          <a:latin typeface="Calibri"/>
                        </a:rPr>
                        <a:t>Other Total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alibri"/>
                        </a:rPr>
                        <a:t> $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latin typeface="Calibri"/>
                        </a:rPr>
                        <a:t> $         14,540.40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Per Diems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686801" cy="5257799"/>
        </p:xfrm>
        <a:graphic>
          <a:graphicData uri="http://schemas.openxmlformats.org/drawingml/2006/table">
            <a:tbl>
              <a:tblPr/>
              <a:tblGrid>
                <a:gridCol w="1645724"/>
                <a:gridCol w="514289"/>
                <a:gridCol w="907018"/>
                <a:gridCol w="654550"/>
                <a:gridCol w="607795"/>
                <a:gridCol w="710653"/>
                <a:gridCol w="579743"/>
                <a:gridCol w="710653"/>
                <a:gridCol w="532990"/>
                <a:gridCol w="579743"/>
                <a:gridCol w="663900"/>
                <a:gridCol w="579743"/>
              </a:tblGrid>
              <a:tr h="13327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Secondary School Improvement Initiatives - IEKHS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Code: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F1541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Org Code: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01C69B21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775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1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BRIDGE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169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Administrators @ $40 per hour for 125 hours for the school year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Teachers @ $22 per hour for 104 hours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Paraprofessionals/Support Staff @ $15 per hour for 104 hours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90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NAME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ARRIVAL DATE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ACTIVITY DATE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PERSONNEL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FICA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PERSONNEL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FICA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PERSONNEL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FICA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APPROVED/REJECTED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APPROVED/REJECTED DATE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7,166.00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548.20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24,064.00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1,840.90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3,120.00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238.68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BUDGET REVISION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06/12/12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(2,854.00)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(218.33)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(6,011.00)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(459.84)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(1,500.00)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(114.75)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066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Principal 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06/21/12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06/25/12 - 07/30/12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(2,526.30)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(193.26)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07/02/12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6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Principal</a:t>
                      </a:r>
                      <a:r>
                        <a:rPr lang="en-US" sz="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(1,760.40)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(134.67)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B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Paraprofessional</a:t>
                      </a:r>
                      <a:r>
                        <a:rPr lang="en-US" sz="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/Support Staff 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(1,500.00)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(114.75)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(1,760.00)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(134.64)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D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F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06/21/12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06/25/12 - 07/30/12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07/02/12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Teacher G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(2,200.00)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(168.30)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Principal</a:t>
                      </a:r>
                      <a:r>
                        <a:rPr lang="en-US" sz="600" b="1" i="0" u="none" strike="noStrike" baseline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 A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140.35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10.74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Principal B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1,760.40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134.67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A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330.00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25.25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B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330.00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25.25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Paraprofessional/Support Staff A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157.50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12.05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C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330.00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25.25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D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330.00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25.25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E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363.00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27.77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F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660.00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50.49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Teacher G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2,200.00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168.30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BUDGET REVISION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09/10/12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(1,926.05)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(147.34)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(7,636.00)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(584.15)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(277.50)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(21.23)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09/10/12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-  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0.00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-  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-  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-  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-   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57" marR="4457" marT="4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609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Travel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066800"/>
          <a:ext cx="8686797" cy="4953002"/>
        </p:xfrm>
        <a:graphic>
          <a:graphicData uri="http://schemas.openxmlformats.org/drawingml/2006/table">
            <a:tbl>
              <a:tblPr/>
              <a:tblGrid>
                <a:gridCol w="545196"/>
                <a:gridCol w="417984"/>
                <a:gridCol w="935921"/>
                <a:gridCol w="881401"/>
                <a:gridCol w="536110"/>
                <a:gridCol w="554283"/>
                <a:gridCol w="318032"/>
                <a:gridCol w="554283"/>
                <a:gridCol w="472504"/>
                <a:gridCol w="536110"/>
                <a:gridCol w="436157"/>
                <a:gridCol w="581542"/>
                <a:gridCol w="581542"/>
                <a:gridCol w="472504"/>
                <a:gridCol w="381638"/>
                <a:gridCol w="481590"/>
              </a:tblGrid>
              <a:tr h="285806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PROGRAM XYZ - 00402024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34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GTR #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NAME OF TRAVELER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ACTIVITY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ESTIMATED TRAVEL COST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AIRFARE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HOTEL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GVI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TRAVELER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TRAVEL COST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 APPROVAL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TYLER MUNIS PRE ENCUMBERED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STATUS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APPROVED/REJECTED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CASH ADVANCE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AIRFARE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34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                                                6,000.00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1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03/23/12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T-100-12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Jane Doe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Conference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3,000.00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3,000.00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03/23/12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Insufficient funds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5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T-101-12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Doe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4,000.00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4,000.00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61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04/01/12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BUDGET REVISION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5,000.00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04/01/12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109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04/16/12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T-100-12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Jane Doe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Conference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3,000.00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(750.00)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(1,800.00)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450.00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04/16/12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06/25/12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06/26/12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T-101-12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Doe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4,000.00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(750.00)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(1,800.00)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1,450.00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04/16/12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06/25/12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06/26/12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07/01/12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BUDGET REVISION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(900.00)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Approved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04/01/12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5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9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ENDING BALANCE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                                                                    -   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8" marR="3858" marT="3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62000" y="838200"/>
          <a:ext cx="8153400" cy="5257789"/>
        </p:xfrm>
        <a:graphic>
          <a:graphicData uri="http://schemas.openxmlformats.org/drawingml/2006/table">
            <a:tbl>
              <a:tblPr/>
              <a:tblGrid>
                <a:gridCol w="810195"/>
                <a:gridCol w="771616"/>
                <a:gridCol w="2469169"/>
                <a:gridCol w="2507749"/>
                <a:gridCol w="1594671"/>
              </a:tblGrid>
              <a:tr h="22684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TRAVEL TRACKING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 NAME: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CODE: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ORG. CODE: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GTR #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NAME OF TRAVELER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ACTIVITY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01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3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ENDING BALANCE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        -   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228600"/>
            <a:ext cx="868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b"/>
          <a:lstStyle/>
          <a:p>
            <a:pPr>
              <a:defRPr/>
            </a:pPr>
            <a:r>
              <a:rPr lang="en-US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ea typeface="+mj-ea"/>
                <a:cs typeface="+mj-cs"/>
              </a:rPr>
              <a:t>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924800" cy="43434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Spending</a:t>
            </a:r>
          </a:p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Tracking</a:t>
            </a:r>
          </a:p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Monitoring</a:t>
            </a:r>
          </a:p>
          <a:p>
            <a:pPr eaLnBrk="1" hangingPunct="1"/>
            <a:r>
              <a:rPr lang="en-US" alt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Liquidating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457200"/>
            <a:ext cx="8001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We must continue our:</a:t>
            </a:r>
            <a:endParaRPr lang="en-US" sz="4800" dirty="0">
              <a:solidFill>
                <a:srgbClr val="C00000"/>
              </a:solidFill>
              <a:latin typeface="Gill Sans MT" pitchFamily="34" charset="0"/>
            </a:endParaRPr>
          </a:p>
        </p:txBody>
      </p:sp>
      <p:pic>
        <p:nvPicPr>
          <p:cNvPr id="3076" name="Picture 4" descr="https://fattylivertreatmentbynaturalmeasures.files.wordpress.com/2014/07/checklist-ico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0"/>
            <a:ext cx="2828925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762000" y="1219200"/>
            <a:ext cx="7924800" cy="2133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en-US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  <a:cs typeface="Calibri" pitchFamily="34" charset="0"/>
              </a:rPr>
              <a:t>Questions</a:t>
            </a:r>
            <a:endParaRPr lang="en-US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  <a:cs typeface="Calibri" pitchFamily="34" charset="0"/>
            </a:endParaRPr>
          </a:p>
        </p:txBody>
      </p:sp>
      <p:pic>
        <p:nvPicPr>
          <p:cNvPr id="4098" name="Picture 2" descr="http://images.clipartpanda.com/question-clipart-MTLGA8qz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14600"/>
            <a:ext cx="1295400" cy="196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5" name="Picture 6" descr="http://4.bp.blogspot.com/-DWydPaYflUU/Th82MGwN5JI/AAAAAAAAANg/TTpN-6FzBWE/s1600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590770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858000" cy="1020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Consolidated Grant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144913"/>
              </p:ext>
            </p:extLst>
          </p:nvPr>
        </p:nvGraphicFramePr>
        <p:xfrm>
          <a:off x="609600" y="1447800"/>
          <a:ext cx="6781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B5A0D2-C731-499F-A890-AE17DB8834C6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781800" cy="1020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Programs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536555"/>
              </p:ext>
            </p:extLst>
          </p:nvPr>
        </p:nvGraphicFramePr>
        <p:xfrm>
          <a:off x="533400" y="1299411"/>
          <a:ext cx="68199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781960-18D0-453D-84D4-33C93C7217C6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781800" cy="1020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St. Croix District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072273"/>
              </p:ext>
            </p:extLst>
          </p:nvPr>
        </p:nvGraphicFramePr>
        <p:xfrm>
          <a:off x="685800" y="1371600"/>
          <a:ext cx="66675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618A03-8D9D-4E6C-87FB-F2F052FFEC99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924800" cy="102076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St. Thomas/St. John District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375584"/>
              </p:ext>
            </p:extLst>
          </p:nvPr>
        </p:nvGraphicFramePr>
        <p:xfrm>
          <a:off x="838200" y="1295400"/>
          <a:ext cx="6477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08FCA5-9D78-4CBA-9E0C-B1695ED633BA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1"/>
          <p:cNvSpPr>
            <a:spLocks noGrp="1"/>
          </p:cNvSpPr>
          <p:nvPr>
            <p:ph type="title"/>
          </p:nvPr>
        </p:nvSpPr>
        <p:spPr>
          <a:xfrm>
            <a:off x="304800" y="274638"/>
            <a:ext cx="6781800" cy="1020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 Education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622614"/>
              </p:ext>
            </p:extLst>
          </p:nvPr>
        </p:nvGraphicFramePr>
        <p:xfrm>
          <a:off x="609600" y="1371600"/>
          <a:ext cx="6781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4A6391-1C2A-4594-87D6-54D6BF391FDD}" type="slidenum">
              <a:rPr lang="en-US" altLang="en-US" smtClean="0">
                <a:solidFill>
                  <a:srgbClr val="FFFFFF"/>
                </a:solidFill>
                <a:latin typeface="Franklin Gothic Book" panose="020B0503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mtClean="0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8402</TotalTime>
  <Words>4862</Words>
  <Application>Microsoft Office PowerPoint</Application>
  <PresentationFormat>On-screen Show (4:3)</PresentationFormat>
  <Paragraphs>3752</Paragraphs>
  <Slides>49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3" baseType="lpstr">
      <vt:lpstr>Arial</vt:lpstr>
      <vt:lpstr>Arial Black</vt:lpstr>
      <vt:lpstr>Calibri</vt:lpstr>
      <vt:lpstr>Calibri Light</vt:lpstr>
      <vt:lpstr>Franklin Gothic Book</vt:lpstr>
      <vt:lpstr>Gill Sans MT</vt:lpstr>
      <vt:lpstr>Times</vt:lpstr>
      <vt:lpstr>Times New Roman</vt:lpstr>
      <vt:lpstr>Trebuchet MS</vt:lpstr>
      <vt:lpstr>Wingdings</vt:lpstr>
      <vt:lpstr>Wingdings 2</vt:lpstr>
      <vt:lpstr>Wingdings 3</vt:lpstr>
      <vt:lpstr>Custom Design</vt:lpstr>
      <vt:lpstr>Facet</vt:lpstr>
      <vt:lpstr>PowerPoint Presentation</vt:lpstr>
      <vt:lpstr>A snapshot of what we do:</vt:lpstr>
      <vt:lpstr>Accomplishments</vt:lpstr>
      <vt:lpstr>Consolidated Grant Awards At a Glance FY 2012, 2013, 2014, 2015</vt:lpstr>
      <vt:lpstr>Consolidated Grant</vt:lpstr>
      <vt:lpstr>State Programs</vt:lpstr>
      <vt:lpstr>St. Croix District</vt:lpstr>
      <vt:lpstr>St. Thomas/St. John District</vt:lpstr>
      <vt:lpstr>Adult Education</vt:lpstr>
      <vt:lpstr>Career and Technical Education</vt:lpstr>
      <vt:lpstr>21st Century Community Learning Centers</vt:lpstr>
      <vt:lpstr>IDEA – Special Education</vt:lpstr>
      <vt:lpstr>Individual Grants</vt:lpstr>
      <vt:lpstr>Challenges</vt:lpstr>
      <vt:lpstr>Challenges (cont.)</vt:lpstr>
      <vt:lpstr>Performance Periods</vt:lpstr>
      <vt:lpstr>Goals</vt:lpstr>
      <vt:lpstr>PowerPoint Presentation</vt:lpstr>
      <vt:lpstr> Why Can’t You Buy What You Want?</vt:lpstr>
      <vt:lpstr>Budgets</vt:lpstr>
      <vt:lpstr>Sub Account Codes</vt:lpstr>
      <vt:lpstr>Sub Account Codes (cont.)</vt:lpstr>
      <vt:lpstr>Sample Budget Worksheet</vt:lpstr>
      <vt:lpstr>Please include the following necessary information on the budget worksheet:</vt:lpstr>
      <vt:lpstr>Personnel/Fringe Benefits</vt:lpstr>
      <vt:lpstr>Personnel/Fringe Benefits</vt:lpstr>
      <vt:lpstr>Please include the following necessary information on the personnel/fringe worksheet:</vt:lpstr>
      <vt:lpstr>Capital Outlay</vt:lpstr>
      <vt:lpstr>Capital Outlay/Supplies/Other Services</vt:lpstr>
      <vt:lpstr>Other Services</vt:lpstr>
      <vt:lpstr>Budget Revisions</vt:lpstr>
      <vt:lpstr>When can budget revisions be done?</vt:lpstr>
      <vt:lpstr>Budget Revision Process</vt:lpstr>
      <vt:lpstr>Budget Revision Memo</vt:lpstr>
      <vt:lpstr>Reasons Other Revisions May be Needed</vt:lpstr>
      <vt:lpstr>Revisions</vt:lpstr>
      <vt:lpstr>Revisions requiring USDE approval</vt:lpstr>
      <vt:lpstr>PowerPoint Presentation</vt:lpstr>
      <vt:lpstr>Avoiding Delays/Rejections of your Requisition(s)</vt:lpstr>
      <vt:lpstr>Avoiding Delays in your Requisition(s) (cont.)</vt:lpstr>
      <vt:lpstr>PowerPoint Presentation</vt:lpstr>
      <vt:lpstr>Liquidation Record</vt:lpstr>
      <vt:lpstr>Spending Plan</vt:lpstr>
      <vt:lpstr>Per Diems</vt:lpstr>
      <vt:lpstr>Travel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dpowell</dc:creator>
  <cp:lastModifiedBy>Melendez-Tirado, Maria</cp:lastModifiedBy>
  <cp:revision>511</cp:revision>
  <cp:lastPrinted>2015-11-05T21:19:28Z</cp:lastPrinted>
  <dcterms:created xsi:type="dcterms:W3CDTF">2010-11-05T13:14:38Z</dcterms:created>
  <dcterms:modified xsi:type="dcterms:W3CDTF">2015-11-05T21:21:10Z</dcterms:modified>
</cp:coreProperties>
</file>